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85" r:id="rId3"/>
    <p:sldId id="257" r:id="rId5"/>
    <p:sldId id="259" r:id="rId6"/>
    <p:sldId id="289" r:id="rId7"/>
    <p:sldId id="291" r:id="rId8"/>
    <p:sldId id="292" r:id="rId9"/>
    <p:sldId id="294" r:id="rId10"/>
    <p:sldId id="293" r:id="rId11"/>
    <p:sldId id="295" r:id="rId12"/>
    <p:sldId id="296"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37" r:id="rId27"/>
    <p:sldId id="311" r:id="rId28"/>
    <p:sldId id="312" r:id="rId29"/>
    <p:sldId id="313" r:id="rId30"/>
    <p:sldId id="314" r:id="rId31"/>
    <p:sldId id="315" r:id="rId32"/>
    <p:sldId id="316" r:id="rId33"/>
    <p:sldId id="334" r:id="rId34"/>
    <p:sldId id="335"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6"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12B"/>
    <a:srgbClr val="FC352F"/>
    <a:srgbClr val="EB0000"/>
    <a:srgbClr val="FAF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15" autoAdjust="0"/>
    <p:restoredTop sz="94660"/>
  </p:normalViewPr>
  <p:slideViewPr>
    <p:cSldViewPr snapToGrid="0" showGuides="1">
      <p:cViewPr>
        <p:scale>
          <a:sx n="66" d="100"/>
          <a:sy n="66" d="100"/>
        </p:scale>
        <p:origin x="-1032" y="-90"/>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ED737-E60C-4A12-A785-55B8BD4648E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F0319-482F-4B2A-92D2-AD9D6412C0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F0319-482F-4B2A-92D2-AD9D6412C0C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F0319-482F-4B2A-92D2-AD9D6412C0C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F0319-482F-4B2A-92D2-AD9D6412C0C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F0319-482F-4B2A-92D2-AD9D6412C0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F0319-482F-4B2A-92D2-AD9D6412C0C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F0319-482F-4B2A-92D2-AD9D6412C0C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F0319-482F-4B2A-92D2-AD9D6412C0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标题 4"/>
          <p:cNvSpPr>
            <a:spLocks noGrp="1"/>
          </p:cNvSpPr>
          <p:nvPr>
            <p:ph type="title"/>
          </p:nvPr>
        </p:nvSpPr>
        <p:spPr>
          <a:xfrm>
            <a:off x="838200" y="953590"/>
            <a:ext cx="7299960" cy="522514"/>
          </a:xfrm>
          <a:prstGeom prst="rect">
            <a:avLst/>
          </a:prstGeom>
        </p:spPr>
        <p:txBody>
          <a:bodyPr/>
          <a:lstStyle>
            <a:lvl1pPr>
              <a:defRPr sz="2800">
                <a:solidFill>
                  <a:schemeClr val="accent6">
                    <a:lumMod val="40000"/>
                    <a:lumOff val="60000"/>
                  </a:schemeClr>
                </a:solidFill>
              </a:defRPr>
            </a:lvl1pPr>
          </a:lstStyle>
          <a:p>
            <a:r>
              <a:rPr lang="zh-CN" altLang="en-US" dirty="0" smtClean="0"/>
              <a:t>单击此处编辑母版标题样式</a:t>
            </a:r>
            <a:endParaRPr lang="zh-CN" altLang="en-US" dirty="0"/>
          </a:p>
        </p:txBody>
      </p:sp>
      <p:sp>
        <p:nvSpPr>
          <p:cNvPr id="4" name="内容占位符 3"/>
          <p:cNvSpPr>
            <a:spLocks noGrp="1"/>
          </p:cNvSpPr>
          <p:nvPr>
            <p:ph sz="quarter" idx="10" hasCustomPrompt="1"/>
          </p:nvPr>
        </p:nvSpPr>
        <p:spPr>
          <a:xfrm>
            <a:off x="1907178" y="2155371"/>
            <a:ext cx="8896259" cy="3775165"/>
          </a:xfrm>
          <a:prstGeom prst="rect">
            <a:avLst/>
          </a:prstGeom>
        </p:spPr>
        <p:txBody>
          <a:bodyPr/>
          <a:lstStyle>
            <a:lvl1pPr marL="0" indent="720090">
              <a:buNone/>
              <a:defRPr/>
            </a:lvl1pPr>
          </a:lstStyle>
          <a:p>
            <a:pPr lvl="0"/>
            <a:r>
              <a:rPr lang="zh-CN" altLang="en-US" dirty="0" smtClean="0"/>
              <a:t>编辑母版文本样式</a:t>
            </a:r>
            <a:endParaRPr lang="zh-CN" altLang="en-US" dirty="0" smtClean="0"/>
          </a:p>
        </p:txBody>
      </p:sp>
      <p:sp>
        <p:nvSpPr>
          <p:cNvPr id="6" name="文本占位符 5"/>
          <p:cNvSpPr>
            <a:spLocks noGrp="1"/>
          </p:cNvSpPr>
          <p:nvPr>
            <p:ph type="body" sz="quarter" idx="11" hasCustomPrompt="1"/>
          </p:nvPr>
        </p:nvSpPr>
        <p:spPr>
          <a:xfrm>
            <a:off x="1241425" y="1581150"/>
            <a:ext cx="4205288" cy="456656"/>
          </a:xfrm>
          <a:prstGeom prst="rect">
            <a:avLst/>
          </a:prstGeom>
        </p:spPr>
        <p:txBody>
          <a:bodyPr/>
          <a:lstStyle>
            <a:lvl1pPr marL="0" indent="0">
              <a:buNone/>
              <a:defRPr sz="2800">
                <a:solidFill>
                  <a:srgbClr val="FC212B"/>
                </a:solidFill>
              </a:defRPr>
            </a:lvl1pPr>
          </a:lstStyle>
          <a:p>
            <a:pPr lvl="0"/>
            <a:r>
              <a:rPr lang="zh-CN" altLang="en-US" dirty="0" smtClean="0"/>
              <a:t>编辑母版文本样式</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1" name="图片占位符 10"/>
          <p:cNvSpPr>
            <a:spLocks noGrp="1"/>
          </p:cNvSpPr>
          <p:nvPr>
            <p:ph type="pic" sz="quarter" idx="11"/>
          </p:nvPr>
        </p:nvSpPr>
        <p:spPr>
          <a:xfrm>
            <a:off x="1701911" y="1682806"/>
            <a:ext cx="2146188" cy="2146188"/>
          </a:xfrm>
          <a:custGeom>
            <a:avLst/>
            <a:gdLst>
              <a:gd name="connsiteX0" fmla="*/ 1073094 w 2146188"/>
              <a:gd name="connsiteY0" fmla="*/ 0 h 2146188"/>
              <a:gd name="connsiteX1" fmla="*/ 2146188 w 2146188"/>
              <a:gd name="connsiteY1" fmla="*/ 1073094 h 2146188"/>
              <a:gd name="connsiteX2" fmla="*/ 1073094 w 2146188"/>
              <a:gd name="connsiteY2" fmla="*/ 2146188 h 2146188"/>
              <a:gd name="connsiteX3" fmla="*/ 0 w 2146188"/>
              <a:gd name="connsiteY3" fmla="*/ 1073094 h 2146188"/>
              <a:gd name="connsiteX4" fmla="*/ 1073094 w 2146188"/>
              <a:gd name="connsiteY4" fmla="*/ 0 h 214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188" h="2146188">
                <a:moveTo>
                  <a:pt x="1073094" y="0"/>
                </a:moveTo>
                <a:cubicBezTo>
                  <a:pt x="1665747" y="0"/>
                  <a:pt x="2146188" y="480441"/>
                  <a:pt x="2146188" y="1073094"/>
                </a:cubicBezTo>
                <a:cubicBezTo>
                  <a:pt x="2146188" y="1665747"/>
                  <a:pt x="1665747" y="2146188"/>
                  <a:pt x="1073094" y="2146188"/>
                </a:cubicBezTo>
                <a:cubicBezTo>
                  <a:pt x="480441" y="2146188"/>
                  <a:pt x="0" y="1665747"/>
                  <a:pt x="0" y="1073094"/>
                </a:cubicBezTo>
                <a:cubicBezTo>
                  <a:pt x="0" y="480441"/>
                  <a:pt x="480441" y="0"/>
                  <a:pt x="1073094" y="0"/>
                </a:cubicBez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5029311" y="1682806"/>
            <a:ext cx="2146188" cy="2146188"/>
          </a:xfrm>
          <a:custGeom>
            <a:avLst/>
            <a:gdLst>
              <a:gd name="connsiteX0" fmla="*/ 1073094 w 2146188"/>
              <a:gd name="connsiteY0" fmla="*/ 0 h 2146188"/>
              <a:gd name="connsiteX1" fmla="*/ 2146188 w 2146188"/>
              <a:gd name="connsiteY1" fmla="*/ 1073094 h 2146188"/>
              <a:gd name="connsiteX2" fmla="*/ 1073094 w 2146188"/>
              <a:gd name="connsiteY2" fmla="*/ 2146188 h 2146188"/>
              <a:gd name="connsiteX3" fmla="*/ 0 w 2146188"/>
              <a:gd name="connsiteY3" fmla="*/ 1073094 h 2146188"/>
              <a:gd name="connsiteX4" fmla="*/ 1073094 w 2146188"/>
              <a:gd name="connsiteY4" fmla="*/ 0 h 214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188" h="2146188">
                <a:moveTo>
                  <a:pt x="1073094" y="0"/>
                </a:moveTo>
                <a:cubicBezTo>
                  <a:pt x="1665747" y="0"/>
                  <a:pt x="2146188" y="480441"/>
                  <a:pt x="2146188" y="1073094"/>
                </a:cubicBezTo>
                <a:cubicBezTo>
                  <a:pt x="2146188" y="1665747"/>
                  <a:pt x="1665747" y="2146188"/>
                  <a:pt x="1073094" y="2146188"/>
                </a:cubicBezTo>
                <a:cubicBezTo>
                  <a:pt x="480441" y="2146188"/>
                  <a:pt x="0" y="1665747"/>
                  <a:pt x="0" y="1073094"/>
                </a:cubicBezTo>
                <a:cubicBezTo>
                  <a:pt x="0" y="480441"/>
                  <a:pt x="480441" y="0"/>
                  <a:pt x="1073094" y="0"/>
                </a:cubicBezTo>
                <a:close/>
              </a:path>
            </a:pathLst>
          </a:custGeom>
        </p:spPr>
        <p:txBody>
          <a:bodyPr wrap="square">
            <a:noAutofit/>
          </a:bodyPr>
          <a:lstStyle/>
          <a:p>
            <a:endParaRPr lang="zh-CN" altLang="en-US"/>
          </a:p>
        </p:txBody>
      </p:sp>
      <p:sp>
        <p:nvSpPr>
          <p:cNvPr id="9" name="图片占位符 8"/>
          <p:cNvSpPr>
            <a:spLocks noGrp="1"/>
          </p:cNvSpPr>
          <p:nvPr>
            <p:ph type="pic" sz="quarter" idx="13"/>
          </p:nvPr>
        </p:nvSpPr>
        <p:spPr>
          <a:xfrm>
            <a:off x="8356711" y="1682806"/>
            <a:ext cx="2146188" cy="2146188"/>
          </a:xfrm>
          <a:custGeom>
            <a:avLst/>
            <a:gdLst>
              <a:gd name="connsiteX0" fmla="*/ 1073094 w 2146188"/>
              <a:gd name="connsiteY0" fmla="*/ 0 h 2146188"/>
              <a:gd name="connsiteX1" fmla="*/ 2146188 w 2146188"/>
              <a:gd name="connsiteY1" fmla="*/ 1073094 h 2146188"/>
              <a:gd name="connsiteX2" fmla="*/ 1073094 w 2146188"/>
              <a:gd name="connsiteY2" fmla="*/ 2146188 h 2146188"/>
              <a:gd name="connsiteX3" fmla="*/ 0 w 2146188"/>
              <a:gd name="connsiteY3" fmla="*/ 1073094 h 2146188"/>
              <a:gd name="connsiteX4" fmla="*/ 1073094 w 2146188"/>
              <a:gd name="connsiteY4" fmla="*/ 0 h 214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188" h="2146188">
                <a:moveTo>
                  <a:pt x="1073094" y="0"/>
                </a:moveTo>
                <a:cubicBezTo>
                  <a:pt x="1665747" y="0"/>
                  <a:pt x="2146188" y="480441"/>
                  <a:pt x="2146188" y="1073094"/>
                </a:cubicBezTo>
                <a:cubicBezTo>
                  <a:pt x="2146188" y="1665747"/>
                  <a:pt x="1665747" y="2146188"/>
                  <a:pt x="1073094" y="2146188"/>
                </a:cubicBezTo>
                <a:cubicBezTo>
                  <a:pt x="480441" y="2146188"/>
                  <a:pt x="0" y="1665747"/>
                  <a:pt x="0" y="1073094"/>
                </a:cubicBezTo>
                <a:cubicBezTo>
                  <a:pt x="0" y="480441"/>
                  <a:pt x="480441" y="0"/>
                  <a:pt x="1073094" y="0"/>
                </a:cubicBezTo>
                <a:close/>
              </a:path>
            </a:pathLst>
          </a:custGeom>
        </p:spPr>
        <p:txBody>
          <a:bodyPr wrap="square">
            <a:noAutofit/>
          </a:bodyPr>
          <a:lstStyle/>
          <a:p>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1"/>
          </p:nvPr>
        </p:nvSpPr>
        <p:spPr>
          <a:xfrm>
            <a:off x="6913704" y="2589928"/>
            <a:ext cx="3495041" cy="2165537"/>
          </a:xfrm>
          <a:custGeom>
            <a:avLst/>
            <a:gdLst>
              <a:gd name="connsiteX0" fmla="*/ 0 w 3495041"/>
              <a:gd name="connsiteY0" fmla="*/ 0 h 2165537"/>
              <a:gd name="connsiteX1" fmla="*/ 3495041 w 3495041"/>
              <a:gd name="connsiteY1" fmla="*/ 0 h 2165537"/>
              <a:gd name="connsiteX2" fmla="*/ 3495041 w 3495041"/>
              <a:gd name="connsiteY2" fmla="*/ 2165537 h 2165537"/>
              <a:gd name="connsiteX3" fmla="*/ 0 w 3495041"/>
              <a:gd name="connsiteY3" fmla="*/ 2165537 h 2165537"/>
            </a:gdLst>
            <a:ahLst/>
            <a:cxnLst>
              <a:cxn ang="0">
                <a:pos x="connsiteX0" y="connsiteY0"/>
              </a:cxn>
              <a:cxn ang="0">
                <a:pos x="connsiteX1" y="connsiteY1"/>
              </a:cxn>
              <a:cxn ang="0">
                <a:pos x="connsiteX2" y="connsiteY2"/>
              </a:cxn>
              <a:cxn ang="0">
                <a:pos x="connsiteX3" y="connsiteY3"/>
              </a:cxn>
            </a:cxnLst>
            <a:rect l="l" t="t" r="r" b="b"/>
            <a:pathLst>
              <a:path w="3495041" h="2165537">
                <a:moveTo>
                  <a:pt x="0" y="0"/>
                </a:moveTo>
                <a:lnTo>
                  <a:pt x="3495041" y="0"/>
                </a:lnTo>
                <a:lnTo>
                  <a:pt x="3495041" y="2165537"/>
                </a:lnTo>
                <a:lnTo>
                  <a:pt x="0" y="2165537"/>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6196265" y="4547946"/>
            <a:ext cx="1478747" cy="961563"/>
          </a:xfrm>
          <a:custGeom>
            <a:avLst/>
            <a:gdLst>
              <a:gd name="connsiteX0" fmla="*/ 160264 w 1478747"/>
              <a:gd name="connsiteY0" fmla="*/ 0 h 961563"/>
              <a:gd name="connsiteX1" fmla="*/ 1318483 w 1478747"/>
              <a:gd name="connsiteY1" fmla="*/ 0 h 961563"/>
              <a:gd name="connsiteX2" fmla="*/ 1478747 w 1478747"/>
              <a:gd name="connsiteY2" fmla="*/ 160264 h 961563"/>
              <a:gd name="connsiteX3" fmla="*/ 1478747 w 1478747"/>
              <a:gd name="connsiteY3" fmla="*/ 801299 h 961563"/>
              <a:gd name="connsiteX4" fmla="*/ 1318483 w 1478747"/>
              <a:gd name="connsiteY4" fmla="*/ 961563 h 961563"/>
              <a:gd name="connsiteX5" fmla="*/ 160264 w 1478747"/>
              <a:gd name="connsiteY5" fmla="*/ 961563 h 961563"/>
              <a:gd name="connsiteX6" fmla="*/ 0 w 1478747"/>
              <a:gd name="connsiteY6" fmla="*/ 801299 h 961563"/>
              <a:gd name="connsiteX7" fmla="*/ 0 w 1478747"/>
              <a:gd name="connsiteY7" fmla="*/ 160264 h 961563"/>
              <a:gd name="connsiteX8" fmla="*/ 160264 w 1478747"/>
              <a:gd name="connsiteY8" fmla="*/ 0 h 96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747" h="961563">
                <a:moveTo>
                  <a:pt x="160264" y="0"/>
                </a:moveTo>
                <a:lnTo>
                  <a:pt x="1318483" y="0"/>
                </a:lnTo>
                <a:cubicBezTo>
                  <a:pt x="1406994" y="0"/>
                  <a:pt x="1478747" y="71753"/>
                  <a:pt x="1478747" y="160264"/>
                </a:cubicBezTo>
                <a:lnTo>
                  <a:pt x="1478747" y="801299"/>
                </a:lnTo>
                <a:cubicBezTo>
                  <a:pt x="1478747" y="889810"/>
                  <a:pt x="1406994" y="961563"/>
                  <a:pt x="1318483" y="961563"/>
                </a:cubicBezTo>
                <a:lnTo>
                  <a:pt x="160264" y="961563"/>
                </a:lnTo>
                <a:cubicBezTo>
                  <a:pt x="71753" y="961563"/>
                  <a:pt x="0" y="889810"/>
                  <a:pt x="0" y="801299"/>
                </a:cubicBezTo>
                <a:lnTo>
                  <a:pt x="0" y="160264"/>
                </a:lnTo>
                <a:cubicBezTo>
                  <a:pt x="0" y="71753"/>
                  <a:pt x="71753" y="0"/>
                  <a:pt x="160264" y="0"/>
                </a:cubicBezTo>
                <a:close/>
              </a:path>
            </a:pathLst>
          </a:custGeom>
        </p:spPr>
        <p:txBody>
          <a:bodyPr wrap="square">
            <a:noAutofit/>
          </a:bodyPr>
          <a:lstStyle/>
          <a:p>
            <a:endParaRPr lang="zh-CN" altLang="en-US" dirty="0"/>
          </a:p>
        </p:txBody>
      </p:sp>
      <p:sp>
        <p:nvSpPr>
          <p:cNvPr id="11" name="图片占位符 10"/>
          <p:cNvSpPr>
            <a:spLocks noGrp="1"/>
          </p:cNvSpPr>
          <p:nvPr>
            <p:ph type="pic" sz="quarter" idx="12"/>
          </p:nvPr>
        </p:nvSpPr>
        <p:spPr>
          <a:xfrm>
            <a:off x="7778985" y="4547946"/>
            <a:ext cx="1478747" cy="961563"/>
          </a:xfrm>
          <a:custGeom>
            <a:avLst/>
            <a:gdLst>
              <a:gd name="connsiteX0" fmla="*/ 160264 w 1478747"/>
              <a:gd name="connsiteY0" fmla="*/ 0 h 961563"/>
              <a:gd name="connsiteX1" fmla="*/ 1318483 w 1478747"/>
              <a:gd name="connsiteY1" fmla="*/ 0 h 961563"/>
              <a:gd name="connsiteX2" fmla="*/ 1478747 w 1478747"/>
              <a:gd name="connsiteY2" fmla="*/ 160264 h 961563"/>
              <a:gd name="connsiteX3" fmla="*/ 1478747 w 1478747"/>
              <a:gd name="connsiteY3" fmla="*/ 801299 h 961563"/>
              <a:gd name="connsiteX4" fmla="*/ 1318483 w 1478747"/>
              <a:gd name="connsiteY4" fmla="*/ 961563 h 961563"/>
              <a:gd name="connsiteX5" fmla="*/ 160264 w 1478747"/>
              <a:gd name="connsiteY5" fmla="*/ 961563 h 961563"/>
              <a:gd name="connsiteX6" fmla="*/ 0 w 1478747"/>
              <a:gd name="connsiteY6" fmla="*/ 801299 h 961563"/>
              <a:gd name="connsiteX7" fmla="*/ 0 w 1478747"/>
              <a:gd name="connsiteY7" fmla="*/ 160264 h 961563"/>
              <a:gd name="connsiteX8" fmla="*/ 160264 w 1478747"/>
              <a:gd name="connsiteY8" fmla="*/ 0 h 96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747" h="961563">
                <a:moveTo>
                  <a:pt x="160264" y="0"/>
                </a:moveTo>
                <a:lnTo>
                  <a:pt x="1318483" y="0"/>
                </a:lnTo>
                <a:cubicBezTo>
                  <a:pt x="1406994" y="0"/>
                  <a:pt x="1478747" y="71753"/>
                  <a:pt x="1478747" y="160264"/>
                </a:cubicBezTo>
                <a:lnTo>
                  <a:pt x="1478747" y="801299"/>
                </a:lnTo>
                <a:cubicBezTo>
                  <a:pt x="1478747" y="889810"/>
                  <a:pt x="1406994" y="961563"/>
                  <a:pt x="1318483" y="961563"/>
                </a:cubicBezTo>
                <a:lnTo>
                  <a:pt x="160264" y="961563"/>
                </a:lnTo>
                <a:cubicBezTo>
                  <a:pt x="71753" y="961563"/>
                  <a:pt x="0" y="889810"/>
                  <a:pt x="0" y="801299"/>
                </a:cubicBezTo>
                <a:lnTo>
                  <a:pt x="0" y="160264"/>
                </a:lnTo>
                <a:cubicBezTo>
                  <a:pt x="0" y="71753"/>
                  <a:pt x="71753" y="0"/>
                  <a:pt x="160264" y="0"/>
                </a:cubicBezTo>
                <a:close/>
              </a:path>
            </a:pathLst>
          </a:custGeom>
        </p:spPr>
        <p:txBody>
          <a:bodyPr wrap="square">
            <a:noAutofit/>
          </a:bodyPr>
          <a:lstStyle/>
          <a:p>
            <a:endParaRPr lang="zh-CN" altLang="en-US"/>
          </a:p>
        </p:txBody>
      </p:sp>
      <p:sp>
        <p:nvSpPr>
          <p:cNvPr id="10" name="图片占位符 9"/>
          <p:cNvSpPr>
            <a:spLocks noGrp="1"/>
          </p:cNvSpPr>
          <p:nvPr>
            <p:ph type="pic" sz="quarter" idx="13"/>
          </p:nvPr>
        </p:nvSpPr>
        <p:spPr>
          <a:xfrm>
            <a:off x="9361709" y="4547946"/>
            <a:ext cx="1478747" cy="961563"/>
          </a:xfrm>
          <a:custGeom>
            <a:avLst/>
            <a:gdLst>
              <a:gd name="connsiteX0" fmla="*/ 160264 w 1478747"/>
              <a:gd name="connsiteY0" fmla="*/ 0 h 961563"/>
              <a:gd name="connsiteX1" fmla="*/ 1318483 w 1478747"/>
              <a:gd name="connsiteY1" fmla="*/ 0 h 961563"/>
              <a:gd name="connsiteX2" fmla="*/ 1478747 w 1478747"/>
              <a:gd name="connsiteY2" fmla="*/ 160264 h 961563"/>
              <a:gd name="connsiteX3" fmla="*/ 1478747 w 1478747"/>
              <a:gd name="connsiteY3" fmla="*/ 801299 h 961563"/>
              <a:gd name="connsiteX4" fmla="*/ 1318483 w 1478747"/>
              <a:gd name="connsiteY4" fmla="*/ 961563 h 961563"/>
              <a:gd name="connsiteX5" fmla="*/ 160264 w 1478747"/>
              <a:gd name="connsiteY5" fmla="*/ 961563 h 961563"/>
              <a:gd name="connsiteX6" fmla="*/ 0 w 1478747"/>
              <a:gd name="connsiteY6" fmla="*/ 801299 h 961563"/>
              <a:gd name="connsiteX7" fmla="*/ 0 w 1478747"/>
              <a:gd name="connsiteY7" fmla="*/ 160264 h 961563"/>
              <a:gd name="connsiteX8" fmla="*/ 160264 w 1478747"/>
              <a:gd name="connsiteY8" fmla="*/ 0 h 96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747" h="961563">
                <a:moveTo>
                  <a:pt x="160264" y="0"/>
                </a:moveTo>
                <a:lnTo>
                  <a:pt x="1318483" y="0"/>
                </a:lnTo>
                <a:cubicBezTo>
                  <a:pt x="1406994" y="0"/>
                  <a:pt x="1478747" y="71753"/>
                  <a:pt x="1478747" y="160264"/>
                </a:cubicBezTo>
                <a:lnTo>
                  <a:pt x="1478747" y="801299"/>
                </a:lnTo>
                <a:cubicBezTo>
                  <a:pt x="1478747" y="889810"/>
                  <a:pt x="1406994" y="961563"/>
                  <a:pt x="1318483" y="961563"/>
                </a:cubicBezTo>
                <a:lnTo>
                  <a:pt x="160264" y="961563"/>
                </a:lnTo>
                <a:cubicBezTo>
                  <a:pt x="71753" y="961563"/>
                  <a:pt x="0" y="889810"/>
                  <a:pt x="0" y="801299"/>
                </a:cubicBezTo>
                <a:lnTo>
                  <a:pt x="0" y="160264"/>
                </a:lnTo>
                <a:cubicBezTo>
                  <a:pt x="0" y="71753"/>
                  <a:pt x="71753" y="0"/>
                  <a:pt x="160264"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5" name="图片占位符 4"/>
          <p:cNvSpPr>
            <a:spLocks noGrp="1"/>
          </p:cNvSpPr>
          <p:nvPr>
            <p:ph type="pic" sz="quarter" idx="11"/>
          </p:nvPr>
        </p:nvSpPr>
        <p:spPr>
          <a:xfrm>
            <a:off x="1457630" y="3102589"/>
            <a:ext cx="2055375" cy="1792884"/>
          </a:xfrm>
          <a:custGeom>
            <a:avLst/>
            <a:gdLst>
              <a:gd name="connsiteX0" fmla="*/ 448221 w 2055374"/>
              <a:gd name="connsiteY0" fmla="*/ 0 h 1792884"/>
              <a:gd name="connsiteX1" fmla="*/ 1607153 w 2055374"/>
              <a:gd name="connsiteY1" fmla="*/ 0 h 1792884"/>
              <a:gd name="connsiteX2" fmla="*/ 2055374 w 2055374"/>
              <a:gd name="connsiteY2" fmla="*/ 896442 h 1792884"/>
              <a:gd name="connsiteX3" fmla="*/ 1607153 w 2055374"/>
              <a:gd name="connsiteY3" fmla="*/ 1792884 h 1792884"/>
              <a:gd name="connsiteX4" fmla="*/ 448221 w 2055374"/>
              <a:gd name="connsiteY4" fmla="*/ 1792884 h 1792884"/>
              <a:gd name="connsiteX5" fmla="*/ 0 w 2055374"/>
              <a:gd name="connsiteY5" fmla="*/ 896442 h 179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374" h="1792884">
                <a:moveTo>
                  <a:pt x="448221" y="0"/>
                </a:moveTo>
                <a:lnTo>
                  <a:pt x="1607153" y="0"/>
                </a:lnTo>
                <a:lnTo>
                  <a:pt x="2055374" y="896442"/>
                </a:lnTo>
                <a:lnTo>
                  <a:pt x="1607153" y="1792884"/>
                </a:lnTo>
                <a:lnTo>
                  <a:pt x="448221" y="1792884"/>
                </a:lnTo>
                <a:lnTo>
                  <a:pt x="0" y="896442"/>
                </a:lnTo>
                <a:close/>
              </a:path>
            </a:pathLst>
          </a:custGeom>
        </p:spPr>
        <p:txBody>
          <a:bodyPr wrap="square">
            <a:noAutofit/>
          </a:bodyPr>
          <a:lstStyle/>
          <a:p>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5" name="图片占位符 4"/>
          <p:cNvSpPr>
            <a:spLocks noGrp="1"/>
          </p:cNvSpPr>
          <p:nvPr>
            <p:ph type="pic" sz="quarter" idx="11"/>
          </p:nvPr>
        </p:nvSpPr>
        <p:spPr>
          <a:xfrm>
            <a:off x="4071162" y="2503663"/>
            <a:ext cx="4103769" cy="2295692"/>
          </a:xfrm>
          <a:custGeom>
            <a:avLst/>
            <a:gdLst>
              <a:gd name="connsiteX0" fmla="*/ 0 w 4103769"/>
              <a:gd name="connsiteY0" fmla="*/ 0 h 2295692"/>
              <a:gd name="connsiteX1" fmla="*/ 4103769 w 4103769"/>
              <a:gd name="connsiteY1" fmla="*/ 0 h 2295692"/>
              <a:gd name="connsiteX2" fmla="*/ 4103769 w 4103769"/>
              <a:gd name="connsiteY2" fmla="*/ 2295692 h 2295692"/>
              <a:gd name="connsiteX3" fmla="*/ 0 w 4103769"/>
              <a:gd name="connsiteY3" fmla="*/ 2295692 h 2295692"/>
            </a:gdLst>
            <a:ahLst/>
            <a:cxnLst>
              <a:cxn ang="0">
                <a:pos x="connsiteX0" y="connsiteY0"/>
              </a:cxn>
              <a:cxn ang="0">
                <a:pos x="connsiteX1" y="connsiteY1"/>
              </a:cxn>
              <a:cxn ang="0">
                <a:pos x="connsiteX2" y="connsiteY2"/>
              </a:cxn>
              <a:cxn ang="0">
                <a:pos x="connsiteX3" y="connsiteY3"/>
              </a:cxn>
            </a:cxnLst>
            <a:rect l="l" t="t" r="r" b="b"/>
            <a:pathLst>
              <a:path w="4103769" h="2295692">
                <a:moveTo>
                  <a:pt x="0" y="0"/>
                </a:moveTo>
                <a:lnTo>
                  <a:pt x="4103769" y="0"/>
                </a:lnTo>
                <a:lnTo>
                  <a:pt x="4103769" y="2295692"/>
                </a:lnTo>
                <a:lnTo>
                  <a:pt x="0" y="2295692"/>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2115921" y="2217279"/>
            <a:ext cx="1431995" cy="1213528"/>
          </a:xfrm>
          <a:custGeom>
            <a:avLst/>
            <a:gdLst>
              <a:gd name="connsiteX0" fmla="*/ 390135 w 1431994"/>
              <a:gd name="connsiteY0" fmla="*/ 0 h 1213528"/>
              <a:gd name="connsiteX1" fmla="*/ 716155 w 1431994"/>
              <a:gd name="connsiteY1" fmla="*/ 0 h 1213528"/>
              <a:gd name="connsiteX2" fmla="*/ 1042175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5 w 1431994"/>
              <a:gd name="connsiteY9" fmla="*/ 1213528 h 1213528"/>
              <a:gd name="connsiteX10" fmla="*/ 716155 w 1431994"/>
              <a:gd name="connsiteY10" fmla="*/ 1213528 h 1213528"/>
              <a:gd name="connsiteX11" fmla="*/ 390135 w 1431994"/>
              <a:gd name="connsiteY11" fmla="*/ 1213528 h 1213528"/>
              <a:gd name="connsiteX12" fmla="*/ 334820 w 1431994"/>
              <a:gd name="connsiteY12" fmla="*/ 1182775 h 1213528"/>
              <a:gd name="connsiteX13" fmla="*/ 171810 w 1431994"/>
              <a:gd name="connsiteY13" fmla="*/ 910045 h 1213528"/>
              <a:gd name="connsiteX14" fmla="*/ 8800 w 1431994"/>
              <a:gd name="connsiteY14" fmla="*/ 637719 h 1213528"/>
              <a:gd name="connsiteX15" fmla="*/ 8800 w 1431994"/>
              <a:gd name="connsiteY15" fmla="*/ 576214 h 1213528"/>
              <a:gd name="connsiteX16" fmla="*/ 171810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5" y="0"/>
                </a:lnTo>
                <a:lnTo>
                  <a:pt x="1042175"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5" y="1213528"/>
                </a:cubicBezTo>
                <a:lnTo>
                  <a:pt x="716155" y="1213528"/>
                </a:lnTo>
                <a:lnTo>
                  <a:pt x="390135" y="1213528"/>
                </a:lnTo>
                <a:cubicBezTo>
                  <a:pt x="366668" y="1213528"/>
                  <a:pt x="346554" y="1202603"/>
                  <a:pt x="334820" y="1182775"/>
                </a:cubicBezTo>
                <a:lnTo>
                  <a:pt x="171810" y="910045"/>
                </a:lnTo>
                <a:lnTo>
                  <a:pt x="8800" y="637719"/>
                </a:lnTo>
                <a:cubicBezTo>
                  <a:pt x="-2933" y="617892"/>
                  <a:pt x="-2933" y="595636"/>
                  <a:pt x="8800" y="576214"/>
                </a:cubicBezTo>
                <a:lnTo>
                  <a:pt x="171810" y="303483"/>
                </a:lnTo>
                <a:lnTo>
                  <a:pt x="334820" y="30753"/>
                </a:lnTo>
                <a:cubicBezTo>
                  <a:pt x="346554" y="11330"/>
                  <a:pt x="366668" y="0"/>
                  <a:pt x="390135" y="0"/>
                </a:cubicBez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55529" y="3123757"/>
            <a:ext cx="1431995" cy="1213528"/>
          </a:xfrm>
          <a:custGeom>
            <a:avLst/>
            <a:gdLst>
              <a:gd name="connsiteX0" fmla="*/ 390135 w 1431994"/>
              <a:gd name="connsiteY0" fmla="*/ 0 h 1213528"/>
              <a:gd name="connsiteX1" fmla="*/ 716155 w 1431994"/>
              <a:gd name="connsiteY1" fmla="*/ 0 h 1213528"/>
              <a:gd name="connsiteX2" fmla="*/ 1042175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5 w 1431994"/>
              <a:gd name="connsiteY9" fmla="*/ 1213528 h 1213528"/>
              <a:gd name="connsiteX10" fmla="*/ 716155 w 1431994"/>
              <a:gd name="connsiteY10" fmla="*/ 1213528 h 1213528"/>
              <a:gd name="connsiteX11" fmla="*/ 390135 w 1431994"/>
              <a:gd name="connsiteY11" fmla="*/ 1213528 h 1213528"/>
              <a:gd name="connsiteX12" fmla="*/ 334820 w 1431994"/>
              <a:gd name="connsiteY12" fmla="*/ 1182775 h 1213528"/>
              <a:gd name="connsiteX13" fmla="*/ 171810 w 1431994"/>
              <a:gd name="connsiteY13" fmla="*/ 910045 h 1213528"/>
              <a:gd name="connsiteX14" fmla="*/ 8800 w 1431994"/>
              <a:gd name="connsiteY14" fmla="*/ 637719 h 1213528"/>
              <a:gd name="connsiteX15" fmla="*/ 8800 w 1431994"/>
              <a:gd name="connsiteY15" fmla="*/ 576214 h 1213528"/>
              <a:gd name="connsiteX16" fmla="*/ 171810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5" y="0"/>
                </a:lnTo>
                <a:lnTo>
                  <a:pt x="1042175"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5" y="1213528"/>
                </a:cubicBezTo>
                <a:lnTo>
                  <a:pt x="716155" y="1213528"/>
                </a:lnTo>
                <a:lnTo>
                  <a:pt x="390135" y="1213528"/>
                </a:lnTo>
                <a:cubicBezTo>
                  <a:pt x="366668" y="1213528"/>
                  <a:pt x="346554" y="1202603"/>
                  <a:pt x="334820" y="1182775"/>
                </a:cubicBezTo>
                <a:lnTo>
                  <a:pt x="171810" y="910045"/>
                </a:lnTo>
                <a:lnTo>
                  <a:pt x="8800" y="637719"/>
                </a:lnTo>
                <a:cubicBezTo>
                  <a:pt x="-2933" y="617892"/>
                  <a:pt x="-2933" y="595636"/>
                  <a:pt x="8800" y="576214"/>
                </a:cubicBezTo>
                <a:lnTo>
                  <a:pt x="171810" y="303483"/>
                </a:lnTo>
                <a:lnTo>
                  <a:pt x="334820" y="30753"/>
                </a:lnTo>
                <a:cubicBezTo>
                  <a:pt x="346554" y="11330"/>
                  <a:pt x="366668" y="0"/>
                  <a:pt x="390135"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2"/>
          </p:nvPr>
        </p:nvSpPr>
        <p:spPr>
          <a:xfrm>
            <a:off x="5387313" y="2202288"/>
            <a:ext cx="1431995" cy="1213528"/>
          </a:xfrm>
          <a:custGeom>
            <a:avLst/>
            <a:gdLst>
              <a:gd name="connsiteX0" fmla="*/ 390135 w 1431994"/>
              <a:gd name="connsiteY0" fmla="*/ 0 h 1213528"/>
              <a:gd name="connsiteX1" fmla="*/ 716155 w 1431994"/>
              <a:gd name="connsiteY1" fmla="*/ 0 h 1213528"/>
              <a:gd name="connsiteX2" fmla="*/ 1042175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5 w 1431994"/>
              <a:gd name="connsiteY9" fmla="*/ 1213528 h 1213528"/>
              <a:gd name="connsiteX10" fmla="*/ 716155 w 1431994"/>
              <a:gd name="connsiteY10" fmla="*/ 1213528 h 1213528"/>
              <a:gd name="connsiteX11" fmla="*/ 390135 w 1431994"/>
              <a:gd name="connsiteY11" fmla="*/ 1213528 h 1213528"/>
              <a:gd name="connsiteX12" fmla="*/ 334820 w 1431994"/>
              <a:gd name="connsiteY12" fmla="*/ 1182775 h 1213528"/>
              <a:gd name="connsiteX13" fmla="*/ 171811 w 1431994"/>
              <a:gd name="connsiteY13" fmla="*/ 910045 h 1213528"/>
              <a:gd name="connsiteX14" fmla="*/ 8801 w 1431994"/>
              <a:gd name="connsiteY14" fmla="*/ 637719 h 1213528"/>
              <a:gd name="connsiteX15" fmla="*/ 8801 w 1431994"/>
              <a:gd name="connsiteY15" fmla="*/ 576214 h 1213528"/>
              <a:gd name="connsiteX16" fmla="*/ 171811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5" y="0"/>
                </a:lnTo>
                <a:lnTo>
                  <a:pt x="1042175"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5" y="1213528"/>
                </a:cubicBezTo>
                <a:lnTo>
                  <a:pt x="716155" y="1213528"/>
                </a:lnTo>
                <a:lnTo>
                  <a:pt x="390135" y="1213528"/>
                </a:lnTo>
                <a:cubicBezTo>
                  <a:pt x="366668" y="1213528"/>
                  <a:pt x="346554" y="1202603"/>
                  <a:pt x="334820" y="1182775"/>
                </a:cubicBezTo>
                <a:lnTo>
                  <a:pt x="171811" y="910045"/>
                </a:lnTo>
                <a:lnTo>
                  <a:pt x="8801" y="637719"/>
                </a:lnTo>
                <a:cubicBezTo>
                  <a:pt x="-2933" y="617892"/>
                  <a:pt x="-2933" y="595636"/>
                  <a:pt x="8801" y="576214"/>
                </a:cubicBezTo>
                <a:lnTo>
                  <a:pt x="171811" y="303483"/>
                </a:lnTo>
                <a:lnTo>
                  <a:pt x="334820" y="30753"/>
                </a:lnTo>
                <a:cubicBezTo>
                  <a:pt x="346554" y="11330"/>
                  <a:pt x="366668" y="0"/>
                  <a:pt x="390135"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7022433" y="3114675"/>
            <a:ext cx="1431995" cy="1213528"/>
          </a:xfrm>
          <a:custGeom>
            <a:avLst/>
            <a:gdLst>
              <a:gd name="connsiteX0" fmla="*/ 390135 w 1431994"/>
              <a:gd name="connsiteY0" fmla="*/ 0 h 1213528"/>
              <a:gd name="connsiteX1" fmla="*/ 716155 w 1431994"/>
              <a:gd name="connsiteY1" fmla="*/ 0 h 1213528"/>
              <a:gd name="connsiteX2" fmla="*/ 1042175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5 w 1431994"/>
              <a:gd name="connsiteY9" fmla="*/ 1213528 h 1213528"/>
              <a:gd name="connsiteX10" fmla="*/ 716155 w 1431994"/>
              <a:gd name="connsiteY10" fmla="*/ 1213528 h 1213528"/>
              <a:gd name="connsiteX11" fmla="*/ 390135 w 1431994"/>
              <a:gd name="connsiteY11" fmla="*/ 1213528 h 1213528"/>
              <a:gd name="connsiteX12" fmla="*/ 334820 w 1431994"/>
              <a:gd name="connsiteY12" fmla="*/ 1182775 h 1213528"/>
              <a:gd name="connsiteX13" fmla="*/ 171811 w 1431994"/>
              <a:gd name="connsiteY13" fmla="*/ 910045 h 1213528"/>
              <a:gd name="connsiteX14" fmla="*/ 8801 w 1431994"/>
              <a:gd name="connsiteY14" fmla="*/ 637719 h 1213528"/>
              <a:gd name="connsiteX15" fmla="*/ 8801 w 1431994"/>
              <a:gd name="connsiteY15" fmla="*/ 576214 h 1213528"/>
              <a:gd name="connsiteX16" fmla="*/ 171811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5" y="0"/>
                </a:lnTo>
                <a:lnTo>
                  <a:pt x="1042175"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5" y="1213528"/>
                </a:cubicBezTo>
                <a:lnTo>
                  <a:pt x="716155" y="1213528"/>
                </a:lnTo>
                <a:lnTo>
                  <a:pt x="390135" y="1213528"/>
                </a:lnTo>
                <a:cubicBezTo>
                  <a:pt x="366668" y="1213528"/>
                  <a:pt x="346554" y="1202603"/>
                  <a:pt x="334820" y="1182775"/>
                </a:cubicBezTo>
                <a:lnTo>
                  <a:pt x="171811" y="910045"/>
                </a:lnTo>
                <a:lnTo>
                  <a:pt x="8801" y="637719"/>
                </a:lnTo>
                <a:cubicBezTo>
                  <a:pt x="-2933" y="617892"/>
                  <a:pt x="-2933" y="595636"/>
                  <a:pt x="8801" y="576214"/>
                </a:cubicBezTo>
                <a:lnTo>
                  <a:pt x="171811" y="303483"/>
                </a:lnTo>
                <a:lnTo>
                  <a:pt x="334820" y="30753"/>
                </a:lnTo>
                <a:cubicBezTo>
                  <a:pt x="346554" y="11330"/>
                  <a:pt x="366668" y="0"/>
                  <a:pt x="390135" y="0"/>
                </a:cubicBez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8658789" y="2193131"/>
            <a:ext cx="1431995" cy="1213528"/>
          </a:xfrm>
          <a:custGeom>
            <a:avLst/>
            <a:gdLst>
              <a:gd name="connsiteX0" fmla="*/ 390135 w 1431994"/>
              <a:gd name="connsiteY0" fmla="*/ 0 h 1213528"/>
              <a:gd name="connsiteX1" fmla="*/ 716154 w 1431994"/>
              <a:gd name="connsiteY1" fmla="*/ 0 h 1213528"/>
              <a:gd name="connsiteX2" fmla="*/ 1042174 w 1431994"/>
              <a:gd name="connsiteY2" fmla="*/ 0 h 1213528"/>
              <a:gd name="connsiteX3" fmla="*/ 1097070 w 1431994"/>
              <a:gd name="connsiteY3" fmla="*/ 30753 h 1213528"/>
              <a:gd name="connsiteX4" fmla="*/ 1260499 w 1431994"/>
              <a:gd name="connsiteY4" fmla="*/ 303483 h 1213528"/>
              <a:gd name="connsiteX5" fmla="*/ 1423509 w 1431994"/>
              <a:gd name="connsiteY5" fmla="*/ 576214 h 1213528"/>
              <a:gd name="connsiteX6" fmla="*/ 1423509 w 1431994"/>
              <a:gd name="connsiteY6" fmla="*/ 637719 h 1213528"/>
              <a:gd name="connsiteX7" fmla="*/ 1260499 w 1431994"/>
              <a:gd name="connsiteY7" fmla="*/ 910045 h 1213528"/>
              <a:gd name="connsiteX8" fmla="*/ 1097070 w 1431994"/>
              <a:gd name="connsiteY8" fmla="*/ 1182775 h 1213528"/>
              <a:gd name="connsiteX9" fmla="*/ 1042174 w 1431994"/>
              <a:gd name="connsiteY9" fmla="*/ 1213528 h 1213528"/>
              <a:gd name="connsiteX10" fmla="*/ 716154 w 1431994"/>
              <a:gd name="connsiteY10" fmla="*/ 1213528 h 1213528"/>
              <a:gd name="connsiteX11" fmla="*/ 390135 w 1431994"/>
              <a:gd name="connsiteY11" fmla="*/ 1213528 h 1213528"/>
              <a:gd name="connsiteX12" fmla="*/ 334820 w 1431994"/>
              <a:gd name="connsiteY12" fmla="*/ 1182775 h 1213528"/>
              <a:gd name="connsiteX13" fmla="*/ 171810 w 1431994"/>
              <a:gd name="connsiteY13" fmla="*/ 910045 h 1213528"/>
              <a:gd name="connsiteX14" fmla="*/ 8800 w 1431994"/>
              <a:gd name="connsiteY14" fmla="*/ 637719 h 1213528"/>
              <a:gd name="connsiteX15" fmla="*/ 8800 w 1431994"/>
              <a:gd name="connsiteY15" fmla="*/ 576214 h 1213528"/>
              <a:gd name="connsiteX16" fmla="*/ 171810 w 1431994"/>
              <a:gd name="connsiteY16" fmla="*/ 303483 h 1213528"/>
              <a:gd name="connsiteX17" fmla="*/ 334820 w 1431994"/>
              <a:gd name="connsiteY17" fmla="*/ 30753 h 1213528"/>
              <a:gd name="connsiteX18" fmla="*/ 390135 w 1431994"/>
              <a:gd name="connsiteY18" fmla="*/ 0 h 12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1994" h="1213528">
                <a:moveTo>
                  <a:pt x="390135" y="0"/>
                </a:moveTo>
                <a:lnTo>
                  <a:pt x="716154" y="0"/>
                </a:lnTo>
                <a:lnTo>
                  <a:pt x="1042174" y="0"/>
                </a:lnTo>
                <a:cubicBezTo>
                  <a:pt x="1065641" y="0"/>
                  <a:pt x="1085756" y="11330"/>
                  <a:pt x="1097070" y="30753"/>
                </a:cubicBezTo>
                <a:lnTo>
                  <a:pt x="1260499" y="303483"/>
                </a:lnTo>
                <a:lnTo>
                  <a:pt x="1423509" y="576214"/>
                </a:lnTo>
                <a:cubicBezTo>
                  <a:pt x="1434823" y="595636"/>
                  <a:pt x="1434823" y="617892"/>
                  <a:pt x="1423509" y="637719"/>
                </a:cubicBezTo>
                <a:lnTo>
                  <a:pt x="1260499" y="910045"/>
                </a:lnTo>
                <a:lnTo>
                  <a:pt x="1097070" y="1182775"/>
                </a:lnTo>
                <a:cubicBezTo>
                  <a:pt x="1085756" y="1202603"/>
                  <a:pt x="1065641" y="1213528"/>
                  <a:pt x="1042174" y="1213528"/>
                </a:cubicBezTo>
                <a:lnTo>
                  <a:pt x="716154" y="1213528"/>
                </a:lnTo>
                <a:lnTo>
                  <a:pt x="390135" y="1213528"/>
                </a:lnTo>
                <a:cubicBezTo>
                  <a:pt x="366668" y="1213528"/>
                  <a:pt x="346554" y="1202603"/>
                  <a:pt x="334820" y="1182775"/>
                </a:cubicBezTo>
                <a:lnTo>
                  <a:pt x="171810" y="910045"/>
                </a:lnTo>
                <a:lnTo>
                  <a:pt x="8800" y="637719"/>
                </a:lnTo>
                <a:cubicBezTo>
                  <a:pt x="-2933" y="617892"/>
                  <a:pt x="-2933" y="595636"/>
                  <a:pt x="8800" y="576214"/>
                </a:cubicBezTo>
                <a:lnTo>
                  <a:pt x="171810" y="303483"/>
                </a:lnTo>
                <a:lnTo>
                  <a:pt x="334820" y="30753"/>
                </a:lnTo>
                <a:cubicBezTo>
                  <a:pt x="346554" y="11330"/>
                  <a:pt x="366668" y="0"/>
                  <a:pt x="390135"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内容占位符 3"/>
          <p:cNvSpPr>
            <a:spLocks noGrp="1"/>
          </p:cNvSpPr>
          <p:nvPr>
            <p:ph sz="quarter" idx="10" hasCustomPrompt="1"/>
          </p:nvPr>
        </p:nvSpPr>
        <p:spPr>
          <a:xfrm>
            <a:off x="1907178" y="2155371"/>
            <a:ext cx="8896259" cy="3775165"/>
          </a:xfrm>
          <a:prstGeom prst="rect">
            <a:avLst/>
          </a:prstGeom>
        </p:spPr>
        <p:txBody>
          <a:bodyPr/>
          <a:lstStyle>
            <a:lvl1pPr marL="0" indent="720090">
              <a:buNone/>
              <a:defRPr/>
            </a:lvl1pPr>
          </a:lstStyle>
          <a:p>
            <a:pPr lvl="0"/>
            <a:r>
              <a:rPr lang="zh-CN" altLang="en-US" dirty="0" smtClean="0"/>
              <a:t>编辑母版文本样式</a:t>
            </a:r>
            <a:endParaRPr lang="zh-CN" altLang="en-US" dirty="0" smtClean="0"/>
          </a:p>
        </p:txBody>
      </p:sp>
      <p:sp>
        <p:nvSpPr>
          <p:cNvPr id="5" name="标题 4"/>
          <p:cNvSpPr>
            <a:spLocks noGrp="1"/>
          </p:cNvSpPr>
          <p:nvPr>
            <p:ph type="title"/>
          </p:nvPr>
        </p:nvSpPr>
        <p:spPr>
          <a:xfrm>
            <a:off x="838199" y="953590"/>
            <a:ext cx="7038703" cy="522514"/>
          </a:xfrm>
          <a:prstGeom prst="rect">
            <a:avLst/>
          </a:prstGeom>
        </p:spPr>
        <p:txBody>
          <a:bodyPr/>
          <a:lstStyle>
            <a:lvl1pPr>
              <a:defRPr sz="2800">
                <a:solidFill>
                  <a:schemeClr val="accent6">
                    <a:lumMod val="40000"/>
                    <a:lumOff val="60000"/>
                  </a:schemeClr>
                </a:solidFill>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stretch>
            <a:fillRect/>
          </a:stretch>
        </p:blipFill>
        <p:spPr>
          <a:xfrm>
            <a:off x="7" y="0"/>
            <a:ext cx="12191999" cy="6858000"/>
          </a:xfrm>
          <a:prstGeom prst="rect">
            <a:avLst/>
          </a:prstGeom>
        </p:spPr>
      </p:pic>
      <p:pic>
        <p:nvPicPr>
          <p:cNvPr id="7" name="图片 6"/>
          <p:cNvPicPr>
            <a:picLocks noChangeAspect="1"/>
          </p:cNvPicPr>
          <p:nvPr userDrawn="1"/>
        </p:nvPicPr>
        <p:blipFill>
          <a:blip r:embed="rId12"/>
          <a:stretch>
            <a:fillRect/>
          </a:stretch>
        </p:blipFill>
        <p:spPr>
          <a:xfrm>
            <a:off x="57149" y="10"/>
            <a:ext cx="12134851" cy="846911"/>
          </a:xfrm>
          <a:prstGeom prst="rect">
            <a:avLst/>
          </a:prstGeom>
        </p:spPr>
      </p:pic>
      <p:pic>
        <p:nvPicPr>
          <p:cNvPr id="6" name="图片 5"/>
          <p:cNvPicPr>
            <a:picLocks noChangeAspect="1"/>
          </p:cNvPicPr>
          <p:nvPr userDrawn="1"/>
        </p:nvPicPr>
        <p:blipFill>
          <a:blip r:embed="rId13"/>
          <a:stretch>
            <a:fillRect/>
          </a:stretch>
        </p:blipFill>
        <p:spPr>
          <a:xfrm>
            <a:off x="-525" y="-297"/>
            <a:ext cx="12193057" cy="6858594"/>
          </a:xfrm>
          <a:prstGeom prst="rect">
            <a:avLst/>
          </a:prstGeom>
        </p:spPr>
      </p:pic>
      <p:pic>
        <p:nvPicPr>
          <p:cNvPr id="3" name="图片 2"/>
          <p:cNvPicPr>
            <a:picLocks noChangeAspect="1"/>
          </p:cNvPicPr>
          <p:nvPr userDrawn="1"/>
        </p:nvPicPr>
        <p:blipFill rotWithShape="1">
          <a:blip r:embed="rId14" cstate="screen"/>
          <a:srcRect/>
          <a:stretch>
            <a:fillRect/>
          </a:stretch>
        </p:blipFill>
        <p:spPr>
          <a:xfrm>
            <a:off x="10586951" y="1595437"/>
            <a:ext cx="1700084" cy="930368"/>
          </a:xfrm>
          <a:prstGeom prst="rect">
            <a:avLst/>
          </a:prstGeom>
        </p:spPr>
      </p:pic>
      <p:pic>
        <p:nvPicPr>
          <p:cNvPr id="4" name="图片 3"/>
          <p:cNvPicPr>
            <a:picLocks noChangeAspect="1"/>
          </p:cNvPicPr>
          <p:nvPr userDrawn="1"/>
        </p:nvPicPr>
        <p:blipFill rotWithShape="1">
          <a:blip r:embed="rId15" cstate="screen"/>
          <a:srcRect/>
          <a:stretch>
            <a:fillRect/>
          </a:stretch>
        </p:blipFill>
        <p:spPr>
          <a:xfrm flipH="1" flipV="1">
            <a:off x="57152" y="4584585"/>
            <a:ext cx="1733549" cy="10788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3.pn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1.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3.png"/><Relationship Id="rId10" Type="http://schemas.openxmlformats.org/officeDocument/2006/relationships/notesSlide" Target="../notesSlides/notesSlide5.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1.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3.png"/><Relationship Id="rId10" Type="http://schemas.openxmlformats.org/officeDocument/2006/relationships/notesSlide" Target="../notesSlides/notesSlide6.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2.png"/><Relationship Id="rId2" Type="http://schemas.microsoft.com/office/2007/relationships/media" Target="file:///C:\Users\Administrator\Desktop\ppt&#21152;&#24037;\ppt&#21152;&#24037;\24&#35270;&#39057;.mp4" TargetMode="External"/><Relationship Id="rId1" Type="http://schemas.openxmlformats.org/officeDocument/2006/relationships/video" Target="file:///C:\Users\Administrator\Desktop\ppt&#21152;&#24037;\ppt&#21152;&#24037;\24&#35270;&#39057;.mp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1.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3.png"/><Relationship Id="rId10" Type="http://schemas.openxmlformats.org/officeDocument/2006/relationships/notesSlide" Target="../notesSlides/notesSlide3.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2.png"/><Relationship Id="rId2" Type="http://schemas.microsoft.com/office/2007/relationships/media" Target="file:///C:\Users\Administrator\Desktop\ppt&#21152;&#24037;\ppt&#21152;&#24037;\1248793.mp4" TargetMode="External"/><Relationship Id="rId1" Type="http://schemas.openxmlformats.org/officeDocument/2006/relationships/video" Target="file:///C:\Users\Administrator\Desktop\ppt&#21152;&#24037;\ppt&#21152;&#24037;\1248793.mp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3.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3.png"/><Relationship Id="rId10" Type="http://schemas.openxmlformats.org/officeDocument/2006/relationships/notesSlide" Target="../notesSlides/notesSlide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1.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3.png"/><Relationship Id="rId10" Type="http://schemas.openxmlformats.org/officeDocument/2006/relationships/notesSlide" Target="../notesSlides/notesSlide4.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 y="0"/>
            <a:ext cx="12191999" cy="6858000"/>
          </a:xfrm>
          <a:prstGeom prst="rect">
            <a:avLst/>
          </a:prstGeom>
        </p:spPr>
      </p:pic>
      <p:pic>
        <p:nvPicPr>
          <p:cNvPr id="21" name="图片 20"/>
          <p:cNvPicPr>
            <a:picLocks noChangeAspect="1"/>
          </p:cNvPicPr>
          <p:nvPr/>
        </p:nvPicPr>
        <p:blipFill>
          <a:blip r:embed="rId2"/>
          <a:stretch>
            <a:fillRect/>
          </a:stretch>
        </p:blipFill>
        <p:spPr>
          <a:xfrm>
            <a:off x="-526" y="-298"/>
            <a:ext cx="12193057" cy="6858595"/>
          </a:xfrm>
          <a:prstGeom prst="rect">
            <a:avLst/>
          </a:prstGeom>
        </p:spPr>
      </p:pic>
      <p:pic>
        <p:nvPicPr>
          <p:cNvPr id="3" name="图片 2"/>
          <p:cNvPicPr>
            <a:picLocks noChangeAspect="1"/>
          </p:cNvPicPr>
          <p:nvPr/>
        </p:nvPicPr>
        <p:blipFill rotWithShape="1">
          <a:blip r:embed="rId3" cstate="hqprint"/>
          <a:srcRect/>
          <a:stretch>
            <a:fillRect/>
          </a:stretch>
        </p:blipFill>
        <p:spPr>
          <a:xfrm>
            <a:off x="0" y="0"/>
            <a:ext cx="12192000" cy="3352800"/>
          </a:xfrm>
          <a:prstGeom prst="rect">
            <a:avLst/>
          </a:prstGeom>
        </p:spPr>
      </p:pic>
      <p:pic>
        <p:nvPicPr>
          <p:cNvPr id="14" name="图片 13"/>
          <p:cNvPicPr>
            <a:picLocks noChangeAspect="1"/>
          </p:cNvPicPr>
          <p:nvPr/>
        </p:nvPicPr>
        <p:blipFill rotWithShape="1">
          <a:blip r:embed="rId4" cstate="screen"/>
          <a:srcRect/>
          <a:stretch>
            <a:fillRect/>
          </a:stretch>
        </p:blipFill>
        <p:spPr>
          <a:xfrm>
            <a:off x="10586954" y="3195637"/>
            <a:ext cx="1700084" cy="930368"/>
          </a:xfrm>
          <a:prstGeom prst="rect">
            <a:avLst/>
          </a:prstGeom>
        </p:spPr>
      </p:pic>
      <p:pic>
        <p:nvPicPr>
          <p:cNvPr id="15" name="图片 14"/>
          <p:cNvPicPr>
            <a:picLocks noChangeAspect="1"/>
          </p:cNvPicPr>
          <p:nvPr/>
        </p:nvPicPr>
        <p:blipFill rotWithShape="1">
          <a:blip r:embed="rId5" cstate="screen"/>
          <a:srcRect/>
          <a:stretch>
            <a:fillRect/>
          </a:stretch>
        </p:blipFill>
        <p:spPr>
          <a:xfrm flipH="1" flipV="1">
            <a:off x="57150" y="2660526"/>
            <a:ext cx="1733549" cy="1078877"/>
          </a:xfrm>
          <a:prstGeom prst="rect">
            <a:avLst/>
          </a:prstGeom>
        </p:spPr>
      </p:pic>
      <p:pic>
        <p:nvPicPr>
          <p:cNvPr id="24" name="图片 23"/>
          <p:cNvPicPr>
            <a:picLocks noChangeAspect="1"/>
          </p:cNvPicPr>
          <p:nvPr/>
        </p:nvPicPr>
        <p:blipFill>
          <a:blip r:embed="rId6" cstate="screen"/>
          <a:stretch>
            <a:fillRect/>
          </a:stretch>
        </p:blipFill>
        <p:spPr>
          <a:xfrm>
            <a:off x="9791706" y="4689412"/>
            <a:ext cx="1828723" cy="2168736"/>
          </a:xfrm>
          <a:prstGeom prst="rect">
            <a:avLst/>
          </a:prstGeom>
        </p:spPr>
      </p:pic>
      <p:sp>
        <p:nvSpPr>
          <p:cNvPr id="25" name="文本框 24"/>
          <p:cNvSpPr txBox="1"/>
          <p:nvPr/>
        </p:nvSpPr>
        <p:spPr>
          <a:xfrm>
            <a:off x="1515141" y="2891956"/>
            <a:ext cx="9187131"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gradFill>
                  <a:gsLst>
                    <a:gs pos="0">
                      <a:srgbClr val="C00000"/>
                    </a:gs>
                    <a:gs pos="100000">
                      <a:srgbClr val="EB0000"/>
                    </a:gs>
                  </a:gsLst>
                  <a:lin ang="5400000" scaled="1"/>
                </a:gradFill>
              </a:rPr>
              <a:t>新时代政协委员履职能力建设</a:t>
            </a:r>
            <a:endParaRPr lang="zh-CN" altLang="en-US" sz="5400" b="1" dirty="0">
              <a:gradFill>
                <a:gsLst>
                  <a:gs pos="0">
                    <a:srgbClr val="C00000"/>
                  </a:gs>
                  <a:gs pos="100000">
                    <a:srgbClr val="EB0000"/>
                  </a:gs>
                </a:gsLst>
                <a:lin ang="5400000" scaled="1"/>
              </a:gradFill>
            </a:endParaRPr>
          </a:p>
        </p:txBody>
      </p:sp>
      <p:pic>
        <p:nvPicPr>
          <p:cNvPr id="20" name="图片 19"/>
          <p:cNvPicPr>
            <a:picLocks noChangeAspect="1"/>
          </p:cNvPicPr>
          <p:nvPr/>
        </p:nvPicPr>
        <p:blipFill rotWithShape="1">
          <a:blip r:embed="rId7" cstate="screen"/>
          <a:srcRect/>
          <a:stretch>
            <a:fillRect/>
          </a:stretch>
        </p:blipFill>
        <p:spPr>
          <a:xfrm>
            <a:off x="123748" y="4946619"/>
            <a:ext cx="2540173" cy="1743005"/>
          </a:xfrm>
          <a:prstGeom prst="rect">
            <a:avLst/>
          </a:prstGeom>
        </p:spPr>
      </p:pic>
      <p:pic>
        <p:nvPicPr>
          <p:cNvPr id="17" name="图片 16"/>
          <p:cNvPicPr>
            <a:picLocks noChangeAspect="1"/>
          </p:cNvPicPr>
          <p:nvPr/>
        </p:nvPicPr>
        <p:blipFill rotWithShape="1">
          <a:blip r:embed="rId8" cstate="screen"/>
          <a:srcRect/>
          <a:stretch>
            <a:fillRect/>
          </a:stretch>
        </p:blipFill>
        <p:spPr>
          <a:xfrm>
            <a:off x="9288679" y="4026598"/>
            <a:ext cx="1203768" cy="521271"/>
          </a:xfrm>
          <a:prstGeom prst="rect">
            <a:avLst/>
          </a:prstGeom>
        </p:spPr>
      </p:pic>
      <p:pic>
        <p:nvPicPr>
          <p:cNvPr id="18" name="图片 17"/>
          <p:cNvPicPr>
            <a:picLocks noChangeAspect="1"/>
          </p:cNvPicPr>
          <p:nvPr/>
        </p:nvPicPr>
        <p:blipFill rotWithShape="1">
          <a:blip r:embed="rId8" cstate="screen"/>
          <a:srcRect/>
          <a:stretch>
            <a:fillRect/>
          </a:stretch>
        </p:blipFill>
        <p:spPr>
          <a:xfrm flipH="1">
            <a:off x="1630448" y="4026594"/>
            <a:ext cx="1203769" cy="521275"/>
          </a:xfrm>
          <a:prstGeom prst="rect">
            <a:avLst/>
          </a:prstGeom>
        </p:spPr>
      </p:pic>
      <p:sp>
        <p:nvSpPr>
          <p:cNvPr id="26" name="文本框 25"/>
          <p:cNvSpPr txBox="1"/>
          <p:nvPr/>
        </p:nvSpPr>
        <p:spPr>
          <a:xfrm>
            <a:off x="3143787" y="3977162"/>
            <a:ext cx="5929828"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gradFill>
                  <a:gsLst>
                    <a:gs pos="0">
                      <a:srgbClr val="C00000"/>
                    </a:gs>
                    <a:gs pos="100000">
                      <a:srgbClr val="EB0000"/>
                    </a:gs>
                  </a:gsLst>
                  <a:lin ang="5400000" scaled="1"/>
                </a:gradFill>
              </a:rPr>
              <a:t>——</a:t>
            </a:r>
            <a:r>
              <a:rPr lang="zh-CN" altLang="en-US" sz="3200" b="1" dirty="0">
                <a:gradFill>
                  <a:gsLst>
                    <a:gs pos="0">
                      <a:srgbClr val="C00000"/>
                    </a:gs>
                    <a:gs pos="100000">
                      <a:srgbClr val="EB0000"/>
                    </a:gs>
                  </a:gsLst>
                  <a:lin ang="5400000" scaled="1"/>
                </a:gradFill>
              </a:rPr>
              <a:t>以提案、社情民意工作为例</a:t>
            </a:r>
            <a:endParaRPr lang="zh-CN" altLang="en-US" sz="3200" b="1" dirty="0">
              <a:gradFill>
                <a:gsLst>
                  <a:gs pos="0">
                    <a:srgbClr val="C00000"/>
                  </a:gs>
                  <a:gs pos="100000">
                    <a:srgbClr val="EB0000"/>
                  </a:gs>
                </a:gsLst>
                <a:lin ang="5400000" scaled="1"/>
              </a:gradFill>
            </a:endParaRPr>
          </a:p>
        </p:txBody>
      </p:sp>
      <p:sp>
        <p:nvSpPr>
          <p:cNvPr id="4" name="文本框 3"/>
          <p:cNvSpPr txBox="1"/>
          <p:nvPr/>
        </p:nvSpPr>
        <p:spPr>
          <a:xfrm>
            <a:off x="4262512" y="4946619"/>
            <a:ext cx="4192764" cy="584775"/>
          </a:xfrm>
          <a:prstGeom prst="rect">
            <a:avLst/>
          </a:prstGeom>
          <a:noFill/>
        </p:spPr>
        <p:txBody>
          <a:bodyPr wrap="square" rtlCol="0">
            <a:spAutoFit/>
          </a:bodyPr>
          <a:lstStyle/>
          <a:p>
            <a:r>
              <a:rPr lang="zh-CN" altLang="zh-CN" sz="3200" dirty="0">
                <a:latin typeface="+mn-ea"/>
              </a:rPr>
              <a:t>市政协提案委</a:t>
            </a:r>
            <a:r>
              <a:rPr lang="en-US" altLang="zh-CN" sz="3200" dirty="0">
                <a:latin typeface="+mn-ea"/>
              </a:rPr>
              <a:t>  </a:t>
            </a:r>
            <a:r>
              <a:rPr lang="zh-CN" altLang="zh-CN" sz="3200" dirty="0">
                <a:latin typeface="+mn-ea"/>
              </a:rPr>
              <a:t>赵荣富</a:t>
            </a:r>
            <a:endParaRPr lang="zh-CN" altLang="en-US" sz="32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dirty="0"/>
              <a:t>“</a:t>
            </a:r>
            <a:r>
              <a:rPr lang="zh-CN" altLang="zh-CN" dirty="0"/>
              <a:t>懂政协</a:t>
            </a:r>
            <a:r>
              <a:rPr lang="en-US" altLang="zh-CN" dirty="0"/>
              <a:t>”</a:t>
            </a:r>
            <a:r>
              <a:rPr lang="zh-CN" altLang="zh-CN" dirty="0"/>
              <a:t>是前提，要把政协是什么、干什么弄明白，准确把握性质定位，更加切实地运用好政协的话语权和影响力</a:t>
            </a:r>
            <a:r>
              <a:rPr lang="zh-CN" altLang="zh-CN" dirty="0" smtClean="0"/>
              <a:t>；</a:t>
            </a:r>
            <a:endParaRPr lang="zh-CN" altLang="zh-CN" dirty="0"/>
          </a:p>
        </p:txBody>
      </p:sp>
      <p:sp>
        <p:nvSpPr>
          <p:cNvPr id="3" name="标题 2"/>
          <p:cNvSpPr>
            <a:spLocks noGrp="1"/>
          </p:cNvSpPr>
          <p:nvPr>
            <p:ph type="title"/>
          </p:nvPr>
        </p:nvSpPr>
        <p:spPr/>
        <p:txBody>
          <a:bodyPr/>
          <a:lstStyle/>
          <a:p>
            <a:r>
              <a:rPr lang="en-US" altLang="zh-CN" dirty="0"/>
              <a:t>2  </a:t>
            </a:r>
            <a:r>
              <a:rPr lang="zh-CN" altLang="en-US" dirty="0"/>
              <a:t>新时代政协委员应具备的能力</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dirty="0"/>
              <a:t>“</a:t>
            </a:r>
            <a:r>
              <a:rPr lang="zh-CN" altLang="zh-CN" dirty="0"/>
              <a:t>会协商</a:t>
            </a:r>
            <a:r>
              <a:rPr lang="en-US" altLang="zh-CN" dirty="0"/>
              <a:t>”</a:t>
            </a:r>
            <a:r>
              <a:rPr lang="zh-CN" altLang="zh-CN" dirty="0"/>
              <a:t>是能力，要彰显民主品格，善于商量问题、增进共识，切实做到发表意见理性务实而不脱离实际，沟通交流真挚坦诚而不敷衍对立，提出批评善意中肯而不偏执极端，营造畅所欲言、各抒己见、理性有度、合法依章的良好协商氛围；</a:t>
            </a:r>
            <a:endParaRPr lang="zh-CN" altLang="en-US" dirty="0"/>
          </a:p>
        </p:txBody>
      </p:sp>
      <p:sp>
        <p:nvSpPr>
          <p:cNvPr id="3" name="标题 2"/>
          <p:cNvSpPr>
            <a:spLocks noGrp="1"/>
          </p:cNvSpPr>
          <p:nvPr>
            <p:ph type="title"/>
          </p:nvPr>
        </p:nvSpPr>
        <p:spPr/>
        <p:txBody>
          <a:bodyPr/>
          <a:lstStyle/>
          <a:p>
            <a:r>
              <a:rPr lang="en-US" altLang="zh-CN" dirty="0"/>
              <a:t>2  </a:t>
            </a:r>
            <a:r>
              <a:rPr lang="zh-CN" altLang="en-US" dirty="0"/>
              <a:t>新时代政协委员应具备的能力</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a:t>“善议政”是方法，讲求务实性、体现监督性、富有前瞻性，在服务发展大局上建睿智之言，在增进民生福祉上谋长远之计，在促进社会和谐稳定上献务实之策，才能建言建在需要时、议政议到点子上、监督监在关键处。</a:t>
            </a:r>
            <a:endParaRPr lang="zh-CN" altLang="en-US" dirty="0"/>
          </a:p>
        </p:txBody>
      </p:sp>
      <p:sp>
        <p:nvSpPr>
          <p:cNvPr id="3" name="标题 2"/>
          <p:cNvSpPr>
            <a:spLocks noGrp="1"/>
          </p:cNvSpPr>
          <p:nvPr>
            <p:ph type="title"/>
          </p:nvPr>
        </p:nvSpPr>
        <p:spPr/>
        <p:txBody>
          <a:bodyPr/>
          <a:lstStyle/>
          <a:p>
            <a:r>
              <a:rPr lang="en-US" altLang="zh-CN" dirty="0"/>
              <a:t>2  </a:t>
            </a:r>
            <a:r>
              <a:rPr lang="zh-CN" altLang="en-US" dirty="0"/>
              <a:t>新时代政协委员应具备的能力</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 y="0"/>
            <a:ext cx="12191999" cy="6858000"/>
          </a:xfrm>
          <a:prstGeom prst="rect">
            <a:avLst/>
          </a:prstGeom>
        </p:spPr>
      </p:pic>
      <p:pic>
        <p:nvPicPr>
          <p:cNvPr id="21" name="图片 20"/>
          <p:cNvPicPr>
            <a:picLocks noChangeAspect="1"/>
          </p:cNvPicPr>
          <p:nvPr/>
        </p:nvPicPr>
        <p:blipFill>
          <a:blip r:embed="rId2"/>
          <a:stretch>
            <a:fillRect/>
          </a:stretch>
        </p:blipFill>
        <p:spPr>
          <a:xfrm>
            <a:off x="-526" y="-298"/>
            <a:ext cx="12193057" cy="6858595"/>
          </a:xfrm>
          <a:prstGeom prst="rect">
            <a:avLst/>
          </a:prstGeom>
        </p:spPr>
      </p:pic>
      <p:pic>
        <p:nvPicPr>
          <p:cNvPr id="3" name="图片 2"/>
          <p:cNvPicPr>
            <a:picLocks noChangeAspect="1"/>
          </p:cNvPicPr>
          <p:nvPr/>
        </p:nvPicPr>
        <p:blipFill rotWithShape="1">
          <a:blip r:embed="rId3" cstate="hqprint"/>
          <a:srcRect/>
          <a:stretch>
            <a:fillRect/>
          </a:stretch>
        </p:blipFill>
        <p:spPr>
          <a:xfrm>
            <a:off x="0" y="0"/>
            <a:ext cx="12192000" cy="3352800"/>
          </a:xfrm>
          <a:prstGeom prst="rect">
            <a:avLst/>
          </a:prstGeom>
        </p:spPr>
      </p:pic>
      <p:pic>
        <p:nvPicPr>
          <p:cNvPr id="14" name="图片 13"/>
          <p:cNvPicPr>
            <a:picLocks noChangeAspect="1"/>
          </p:cNvPicPr>
          <p:nvPr/>
        </p:nvPicPr>
        <p:blipFill rotWithShape="1">
          <a:blip r:embed="rId4" cstate="screen"/>
          <a:srcRect/>
          <a:stretch>
            <a:fillRect/>
          </a:stretch>
        </p:blipFill>
        <p:spPr>
          <a:xfrm>
            <a:off x="10586954" y="3195637"/>
            <a:ext cx="1700084" cy="930368"/>
          </a:xfrm>
          <a:prstGeom prst="rect">
            <a:avLst/>
          </a:prstGeom>
        </p:spPr>
      </p:pic>
      <p:pic>
        <p:nvPicPr>
          <p:cNvPr id="15" name="图片 14"/>
          <p:cNvPicPr>
            <a:picLocks noChangeAspect="1"/>
          </p:cNvPicPr>
          <p:nvPr/>
        </p:nvPicPr>
        <p:blipFill rotWithShape="1">
          <a:blip r:embed="rId5" cstate="screen"/>
          <a:srcRect/>
          <a:stretch>
            <a:fillRect/>
          </a:stretch>
        </p:blipFill>
        <p:spPr>
          <a:xfrm flipH="1" flipV="1">
            <a:off x="57150" y="2660526"/>
            <a:ext cx="1733549" cy="1078877"/>
          </a:xfrm>
          <a:prstGeom prst="rect">
            <a:avLst/>
          </a:prstGeom>
        </p:spPr>
      </p:pic>
      <p:pic>
        <p:nvPicPr>
          <p:cNvPr id="24" name="图片 23"/>
          <p:cNvPicPr>
            <a:picLocks noChangeAspect="1"/>
          </p:cNvPicPr>
          <p:nvPr/>
        </p:nvPicPr>
        <p:blipFill>
          <a:blip r:embed="rId6" cstate="screen"/>
          <a:stretch>
            <a:fillRect/>
          </a:stretch>
        </p:blipFill>
        <p:spPr>
          <a:xfrm>
            <a:off x="9791706" y="4689412"/>
            <a:ext cx="1828723" cy="2168736"/>
          </a:xfrm>
          <a:prstGeom prst="rect">
            <a:avLst/>
          </a:prstGeom>
        </p:spPr>
      </p:pic>
      <p:pic>
        <p:nvPicPr>
          <p:cNvPr id="20" name="图片 19"/>
          <p:cNvPicPr>
            <a:picLocks noChangeAspect="1"/>
          </p:cNvPicPr>
          <p:nvPr/>
        </p:nvPicPr>
        <p:blipFill rotWithShape="1">
          <a:blip r:embed="rId7" cstate="screen"/>
          <a:srcRect/>
          <a:stretch>
            <a:fillRect/>
          </a:stretch>
        </p:blipFill>
        <p:spPr>
          <a:xfrm>
            <a:off x="123748" y="4946619"/>
            <a:ext cx="2540173" cy="1743005"/>
          </a:xfrm>
          <a:prstGeom prst="rect">
            <a:avLst/>
          </a:prstGeom>
        </p:spPr>
      </p:pic>
      <p:pic>
        <p:nvPicPr>
          <p:cNvPr id="8" name="图片 7"/>
          <p:cNvPicPr>
            <a:picLocks noChangeAspect="1"/>
          </p:cNvPicPr>
          <p:nvPr/>
        </p:nvPicPr>
        <p:blipFill>
          <a:blip r:embed="rId8" cstate="screen"/>
          <a:stretch>
            <a:fillRect/>
          </a:stretch>
        </p:blipFill>
        <p:spPr>
          <a:xfrm rot="16200000">
            <a:off x="3380213" y="961385"/>
            <a:ext cx="5431587" cy="5439208"/>
          </a:xfrm>
          <a:prstGeom prst="rect">
            <a:avLst/>
          </a:prstGeom>
        </p:spPr>
      </p:pic>
      <p:sp>
        <p:nvSpPr>
          <p:cNvPr id="28" name="文本框 27"/>
          <p:cNvSpPr txBox="1"/>
          <p:nvPr/>
        </p:nvSpPr>
        <p:spPr>
          <a:xfrm>
            <a:off x="4387847" y="3314951"/>
            <a:ext cx="3416320" cy="1200329"/>
          </a:xfrm>
          <a:prstGeom prst="rect">
            <a:avLst/>
          </a:prstGeom>
          <a:noFill/>
        </p:spPr>
        <p:txBody>
          <a:bodyPr wrap="none" rtlCol="0">
            <a:spAutoFit/>
            <a:scene3d>
              <a:camera prst="orthographicFront"/>
              <a:lightRig rig="threePt" dir="t"/>
            </a:scene3d>
            <a:sp3d contourW="12700"/>
          </a:bodyPr>
          <a:lstStyle/>
          <a:p>
            <a:pPr algn="ctr"/>
            <a:r>
              <a:rPr lang="zh-CN" altLang="en-US" sz="3600" b="1" dirty="0" smtClean="0">
                <a:gradFill>
                  <a:gsLst>
                    <a:gs pos="0">
                      <a:srgbClr val="C00000"/>
                    </a:gs>
                    <a:gs pos="100000">
                      <a:srgbClr val="EB0000"/>
                    </a:gs>
                  </a:gsLst>
                  <a:lin ang="5400000" scaled="1"/>
                </a:gradFill>
              </a:rPr>
              <a:t>新时代人民政协</a:t>
            </a:r>
            <a:endParaRPr lang="en-US" altLang="zh-CN" sz="3600" b="1" dirty="0" smtClean="0">
              <a:gradFill>
                <a:gsLst>
                  <a:gs pos="0">
                    <a:srgbClr val="C00000"/>
                  </a:gs>
                  <a:gs pos="100000">
                    <a:srgbClr val="EB0000"/>
                  </a:gs>
                </a:gsLst>
                <a:lin ang="5400000" scaled="1"/>
              </a:gradFill>
            </a:endParaRPr>
          </a:p>
          <a:p>
            <a:pPr algn="ctr"/>
            <a:r>
              <a:rPr lang="en-US" altLang="zh-CN" sz="3600" b="1" dirty="0" smtClean="0">
                <a:gradFill>
                  <a:gsLst>
                    <a:gs pos="0">
                      <a:srgbClr val="C00000"/>
                    </a:gs>
                    <a:gs pos="100000">
                      <a:srgbClr val="EB0000"/>
                    </a:gs>
                  </a:gsLst>
                  <a:lin ang="5400000" scaled="1"/>
                </a:gradFill>
              </a:rPr>
              <a:t>ABC</a:t>
            </a:r>
            <a:endParaRPr lang="zh-CN" altLang="en-US" sz="3600" b="1" dirty="0">
              <a:gradFill>
                <a:gsLst>
                  <a:gs pos="0">
                    <a:srgbClr val="C00000"/>
                  </a:gs>
                  <a:gs pos="100000">
                    <a:srgbClr val="EB0000"/>
                  </a:gs>
                </a:gsLst>
                <a:lin ang="5400000" scaled="1"/>
              </a:gradFill>
            </a:endParaRPr>
          </a:p>
        </p:txBody>
      </p:sp>
      <p:sp>
        <p:nvSpPr>
          <p:cNvPr id="29" name="文本框 28"/>
          <p:cNvSpPr txBox="1"/>
          <p:nvPr/>
        </p:nvSpPr>
        <p:spPr>
          <a:xfrm>
            <a:off x="5789666" y="2356286"/>
            <a:ext cx="612668"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gradFill>
                  <a:gsLst>
                    <a:gs pos="0">
                      <a:srgbClr val="C00000"/>
                    </a:gs>
                    <a:gs pos="100000">
                      <a:srgbClr val="EB0000"/>
                    </a:gs>
                  </a:gsLst>
                  <a:lin ang="5400000" scaled="1"/>
                </a:gradFill>
              </a:rPr>
              <a:t>3</a:t>
            </a:r>
            <a:endParaRPr lang="zh-CN" altLang="en-US" sz="6000" b="1" dirty="0">
              <a:gradFill>
                <a:gsLst>
                  <a:gs pos="0">
                    <a:srgbClr val="C00000"/>
                  </a:gs>
                  <a:gs pos="100000">
                    <a:srgbClr val="EB0000"/>
                  </a:gs>
                </a:gsLst>
                <a:lin ang="5400000" scaled="1"/>
              </a:gra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a:t>
            </a:r>
            <a:r>
              <a:rPr lang="zh-CN" altLang="en-US" dirty="0" smtClean="0"/>
              <a:t>新时代人民政协</a:t>
            </a:r>
            <a:r>
              <a:rPr lang="en-US" altLang="zh-CN" dirty="0" smtClean="0"/>
              <a:t>ABC</a:t>
            </a:r>
            <a:endParaRPr lang="zh-CN" altLang="en-US" dirty="0"/>
          </a:p>
        </p:txBody>
      </p:sp>
      <p:sp>
        <p:nvSpPr>
          <p:cNvPr id="3" name="内容占位符 2"/>
          <p:cNvSpPr>
            <a:spLocks noGrp="1"/>
          </p:cNvSpPr>
          <p:nvPr>
            <p:ph sz="quarter" idx="10"/>
          </p:nvPr>
        </p:nvSpPr>
        <p:spPr/>
        <p:txBody>
          <a:bodyPr/>
          <a:lstStyle/>
          <a:p>
            <a:r>
              <a:rPr lang="en-US" altLang="zh-CN" dirty="0" smtClean="0"/>
              <a:t>1982</a:t>
            </a:r>
            <a:r>
              <a:rPr lang="zh-CN" altLang="en-US" dirty="0"/>
              <a:t>年宪法：中国人民政治协商会议是有广泛代表性的统一战线组织。</a:t>
            </a:r>
            <a:endParaRPr lang="zh-CN" altLang="en-US" dirty="0"/>
          </a:p>
          <a:p>
            <a:r>
              <a:rPr lang="zh-CN" altLang="en-US" dirty="0"/>
              <a:t>十三届一次会议（章程修改草案）：俞正声强调，人民政协作为统一战线的组织、多党合作和政治协商的重要机构、人民民主的重要实现形式，是国家治理体系的重要组成部分，是具有中国特色的制度安排。</a:t>
            </a:r>
            <a:endParaRPr lang="zh-CN" altLang="en-US" dirty="0"/>
          </a:p>
          <a:p>
            <a:endParaRPr lang="zh-CN" altLang="en-US" dirty="0"/>
          </a:p>
        </p:txBody>
      </p:sp>
      <p:sp>
        <p:nvSpPr>
          <p:cNvPr id="4" name="文本占位符 3"/>
          <p:cNvSpPr>
            <a:spLocks noGrp="1"/>
          </p:cNvSpPr>
          <p:nvPr>
            <p:ph type="body" sz="quarter" idx="11"/>
          </p:nvPr>
        </p:nvSpPr>
        <p:spPr>
          <a:xfrm>
            <a:off x="1241424" y="1581150"/>
            <a:ext cx="6896735" cy="456656"/>
          </a:xfrm>
        </p:spPr>
        <p:txBody>
          <a:bodyPr/>
          <a:lstStyle/>
          <a:p>
            <a:r>
              <a:rPr lang="en-US" altLang="zh-CN" dirty="0"/>
              <a:t>A </a:t>
            </a:r>
            <a:r>
              <a:rPr lang="zh-CN" altLang="en-US" dirty="0"/>
              <a:t>性质：一句话</a:t>
            </a:r>
            <a:r>
              <a:rPr lang="en-US" altLang="zh-CN" dirty="0"/>
              <a:t>——</a:t>
            </a:r>
            <a:r>
              <a:rPr lang="zh-CN" altLang="en-US" dirty="0"/>
              <a:t>三句话</a:t>
            </a:r>
            <a:r>
              <a:rPr lang="en-US" altLang="zh-CN" dirty="0"/>
              <a:t>——</a:t>
            </a:r>
            <a:r>
              <a:rPr lang="zh-CN" altLang="en-US" dirty="0"/>
              <a:t>五句话。</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3  </a:t>
            </a:r>
            <a:r>
              <a:rPr lang="zh-CN" altLang="en-US" dirty="0"/>
              <a:t>新时代人民政协</a:t>
            </a:r>
            <a:r>
              <a:rPr lang="en-US" altLang="zh-CN" dirty="0"/>
              <a:t>ABC</a:t>
            </a:r>
            <a:endParaRPr lang="zh-CN" altLang="en-US" dirty="0"/>
          </a:p>
        </p:txBody>
      </p:sp>
      <p:sp>
        <p:nvSpPr>
          <p:cNvPr id="2" name="内容占位符 1"/>
          <p:cNvSpPr>
            <a:spLocks noGrp="1"/>
          </p:cNvSpPr>
          <p:nvPr>
            <p:ph sz="quarter" idx="10"/>
          </p:nvPr>
        </p:nvSpPr>
        <p:spPr/>
        <p:txBody>
          <a:bodyPr/>
          <a:lstStyle/>
          <a:p>
            <a:r>
              <a:rPr lang="en-US" altLang="zh-CN" dirty="0" smtClean="0"/>
              <a:t>1999</a:t>
            </a:r>
            <a:r>
              <a:rPr lang="zh-CN" altLang="en-US" dirty="0"/>
              <a:t>年</a:t>
            </a:r>
            <a:r>
              <a:rPr lang="en-US" altLang="zh-CN" dirty="0"/>
              <a:t>50</a:t>
            </a:r>
            <a:r>
              <a:rPr lang="zh-CN" altLang="en-US" dirty="0"/>
              <a:t>周年</a:t>
            </a:r>
            <a:r>
              <a:rPr lang="zh-CN" altLang="en-US" dirty="0" smtClean="0"/>
              <a:t>江泽民团结</a:t>
            </a:r>
            <a:r>
              <a:rPr lang="zh-CN" altLang="en-US" dirty="0"/>
              <a:t>和民主。</a:t>
            </a:r>
            <a:endParaRPr lang="zh-CN" altLang="en-US" dirty="0"/>
          </a:p>
          <a:p>
            <a:r>
              <a:rPr lang="zh-CN" altLang="en-US" dirty="0"/>
              <a:t>两大主题贯穿于人民政协的全部工作中。实现紧密团结，发展民主才更有基础；发扬广泛民主，加强团结才更有力量。</a:t>
            </a:r>
            <a:endParaRPr lang="zh-CN" altLang="en-US" dirty="0"/>
          </a:p>
        </p:txBody>
      </p:sp>
      <p:sp>
        <p:nvSpPr>
          <p:cNvPr id="4" name="文本占位符 3"/>
          <p:cNvSpPr>
            <a:spLocks noGrp="1"/>
          </p:cNvSpPr>
          <p:nvPr>
            <p:ph type="body" sz="quarter" idx="11"/>
          </p:nvPr>
        </p:nvSpPr>
        <p:spPr/>
        <p:txBody>
          <a:bodyPr/>
          <a:lstStyle/>
          <a:p>
            <a:r>
              <a:rPr lang="en-US" altLang="zh-CN" dirty="0"/>
              <a:t>B </a:t>
            </a:r>
            <a:r>
              <a:rPr lang="zh-CN" altLang="en-US" dirty="0"/>
              <a:t>主题：二个词</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3  </a:t>
            </a:r>
            <a:r>
              <a:rPr lang="zh-CN" altLang="en-US" dirty="0"/>
              <a:t>新时代人民政协</a:t>
            </a:r>
            <a:r>
              <a:rPr lang="en-US" altLang="zh-CN" dirty="0"/>
              <a:t>ABC</a:t>
            </a:r>
            <a:endParaRPr lang="zh-CN" altLang="en-US" dirty="0"/>
          </a:p>
        </p:txBody>
      </p:sp>
      <p:sp>
        <p:nvSpPr>
          <p:cNvPr id="2" name="内容占位符 1"/>
          <p:cNvSpPr>
            <a:spLocks noGrp="1"/>
          </p:cNvSpPr>
          <p:nvPr>
            <p:ph sz="quarter" idx="10"/>
          </p:nvPr>
        </p:nvSpPr>
        <p:spPr/>
        <p:txBody>
          <a:bodyPr/>
          <a:lstStyle/>
          <a:p>
            <a:r>
              <a:rPr lang="zh-CN" altLang="en-US" dirty="0" smtClean="0"/>
              <a:t>政治</a:t>
            </a:r>
            <a:r>
              <a:rPr lang="zh-CN" altLang="en-US" dirty="0"/>
              <a:t>协商、民主监督、参政议政。</a:t>
            </a:r>
            <a:endParaRPr lang="zh-CN" altLang="en-US" dirty="0"/>
          </a:p>
          <a:p>
            <a:r>
              <a:rPr lang="zh-CN" altLang="en-US" dirty="0"/>
              <a:t>这三项主要职能是各党派团体、各族各界人士在中国政治体制中参与国事、发挥作用的重要内容和基本形式，体现了人民政协的性质和特点，是人民政协区别于其他政治组织的重要标志</a:t>
            </a:r>
            <a:r>
              <a:rPr lang="zh-CN" altLang="en-US" dirty="0" smtClean="0"/>
              <a:t>。</a:t>
            </a:r>
            <a:endParaRPr lang="zh-CN" altLang="en-US" dirty="0"/>
          </a:p>
        </p:txBody>
      </p:sp>
      <p:sp>
        <p:nvSpPr>
          <p:cNvPr id="4" name="文本占位符 3"/>
          <p:cNvSpPr>
            <a:spLocks noGrp="1"/>
          </p:cNvSpPr>
          <p:nvPr>
            <p:ph type="body" sz="quarter" idx="11"/>
          </p:nvPr>
        </p:nvSpPr>
        <p:spPr/>
        <p:txBody>
          <a:bodyPr/>
          <a:lstStyle/>
          <a:p>
            <a:r>
              <a:rPr lang="en-US" altLang="zh-CN" dirty="0"/>
              <a:t>C </a:t>
            </a:r>
            <a:r>
              <a:rPr lang="zh-CN" altLang="en-US" dirty="0"/>
              <a:t>职能：三项</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3  </a:t>
            </a:r>
            <a:r>
              <a:rPr lang="zh-CN" altLang="en-US" dirty="0"/>
              <a:t>新时代人民政协</a:t>
            </a:r>
            <a:r>
              <a:rPr lang="en-US" altLang="zh-CN" dirty="0"/>
              <a:t>ABC</a:t>
            </a:r>
            <a:endParaRPr lang="zh-CN" altLang="en-US" dirty="0"/>
          </a:p>
        </p:txBody>
      </p:sp>
      <p:sp>
        <p:nvSpPr>
          <p:cNvPr id="2" name="内容占位符 1"/>
          <p:cNvSpPr>
            <a:spLocks noGrp="1"/>
          </p:cNvSpPr>
          <p:nvPr>
            <p:ph sz="quarter" idx="10"/>
          </p:nvPr>
        </p:nvSpPr>
        <p:spPr/>
        <p:txBody>
          <a:bodyPr/>
          <a:lstStyle/>
          <a:p>
            <a:r>
              <a:rPr lang="en-US" altLang="zh-CN" dirty="0" smtClean="0"/>
              <a:t>2014</a:t>
            </a:r>
            <a:r>
              <a:rPr lang="zh-CN" altLang="en-US" dirty="0"/>
              <a:t>年</a:t>
            </a:r>
            <a:r>
              <a:rPr lang="en-US" altLang="zh-CN" dirty="0"/>
              <a:t>9</a:t>
            </a:r>
            <a:r>
              <a:rPr lang="zh-CN" altLang="en-US" dirty="0"/>
              <a:t>月</a:t>
            </a:r>
            <a:r>
              <a:rPr lang="en-US" altLang="zh-CN" dirty="0"/>
              <a:t>21</a:t>
            </a:r>
            <a:r>
              <a:rPr lang="zh-CN" altLang="en-US" dirty="0"/>
              <a:t>日习近平</a:t>
            </a:r>
            <a:r>
              <a:rPr lang="en-US" altLang="zh-CN" dirty="0"/>
              <a:t>65</a:t>
            </a:r>
            <a:r>
              <a:rPr lang="zh-CN" altLang="en-US" dirty="0"/>
              <a:t>周年协调关系、汇聚力量、建言献策、服务大局。</a:t>
            </a:r>
            <a:endParaRPr lang="zh-CN" altLang="en-US" dirty="0"/>
          </a:p>
          <a:p>
            <a:endParaRPr lang="zh-CN" altLang="en-US" dirty="0"/>
          </a:p>
        </p:txBody>
      </p:sp>
      <p:sp>
        <p:nvSpPr>
          <p:cNvPr id="4" name="文本占位符 3"/>
          <p:cNvSpPr>
            <a:spLocks noGrp="1"/>
          </p:cNvSpPr>
          <p:nvPr>
            <p:ph type="body" sz="quarter" idx="11"/>
          </p:nvPr>
        </p:nvSpPr>
        <p:spPr/>
        <p:txBody>
          <a:bodyPr/>
          <a:lstStyle/>
          <a:p>
            <a:r>
              <a:rPr lang="en-US" altLang="zh-CN" dirty="0"/>
              <a:t>D </a:t>
            </a:r>
            <a:r>
              <a:rPr lang="zh-CN" altLang="en-US" dirty="0"/>
              <a:t>作用：四句话</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3  </a:t>
            </a:r>
            <a:r>
              <a:rPr lang="zh-CN" altLang="en-US" dirty="0"/>
              <a:t>新时代人民政协</a:t>
            </a:r>
            <a:r>
              <a:rPr lang="en-US" altLang="zh-CN" dirty="0"/>
              <a:t>ABC</a:t>
            </a:r>
            <a:endParaRPr lang="zh-CN" altLang="en-US" dirty="0"/>
          </a:p>
        </p:txBody>
      </p:sp>
      <p:sp>
        <p:nvSpPr>
          <p:cNvPr id="2" name="内容占位符 1"/>
          <p:cNvSpPr>
            <a:spLocks noGrp="1"/>
          </p:cNvSpPr>
          <p:nvPr>
            <p:ph sz="quarter" idx="10"/>
          </p:nvPr>
        </p:nvSpPr>
        <p:spPr/>
        <p:txBody>
          <a:bodyPr/>
          <a:lstStyle/>
          <a:p>
            <a:r>
              <a:rPr lang="en-US" altLang="zh-CN" dirty="0" smtClean="0"/>
              <a:t>1954</a:t>
            </a:r>
            <a:r>
              <a:rPr lang="zh-CN" altLang="en-US" dirty="0"/>
              <a:t>年，毛泽东提出的人民政协的五大任务是</a:t>
            </a:r>
            <a:r>
              <a:rPr lang="zh-CN" altLang="en-US" dirty="0" smtClean="0"/>
              <a:t>：</a:t>
            </a:r>
            <a:endParaRPr lang="en-US" altLang="zh-CN" dirty="0" smtClean="0"/>
          </a:p>
          <a:p>
            <a:r>
              <a:rPr lang="zh-CN" altLang="en-US" dirty="0" smtClean="0"/>
              <a:t>一</a:t>
            </a:r>
            <a:r>
              <a:rPr lang="zh-CN" altLang="en-US" dirty="0"/>
              <a:t>是协商国际问题，如对外发表宣言，反对侵略，保卫和平等</a:t>
            </a:r>
            <a:r>
              <a:rPr lang="zh-CN" altLang="en-US" dirty="0" smtClean="0"/>
              <a:t>。二</a:t>
            </a:r>
            <a:r>
              <a:rPr lang="zh-CN" altLang="en-US" dirty="0"/>
              <a:t>是协商候选名单，包括协商同级人大代表候选人名单和同级政协组成人员名单</a:t>
            </a:r>
            <a:r>
              <a:rPr lang="zh-CN" altLang="en-US" dirty="0" smtClean="0"/>
              <a:t>。三</a:t>
            </a:r>
            <a:r>
              <a:rPr lang="zh-CN" altLang="en-US" dirty="0"/>
              <a:t>是提意见，联系人民群众，向有关的国家机关反映群众意见和提出建议。国家各方面的关系都要协商，政协可以向人大常委会和国务院提意见。四是调整关系，协调各民族、各党派、各人民团体和社会民主人士领导人员之间的关系。五是学习，在自愿的基础上学习马列主义，进行思想改造</a:t>
            </a:r>
            <a:r>
              <a:rPr lang="zh-CN" altLang="en-US" dirty="0" smtClean="0"/>
              <a:t>。</a:t>
            </a:r>
            <a:endParaRPr lang="zh-CN" altLang="en-US" dirty="0"/>
          </a:p>
        </p:txBody>
      </p:sp>
      <p:sp>
        <p:nvSpPr>
          <p:cNvPr id="4" name="文本占位符 3"/>
          <p:cNvSpPr>
            <a:spLocks noGrp="1"/>
          </p:cNvSpPr>
          <p:nvPr>
            <p:ph type="body" sz="quarter" idx="11"/>
          </p:nvPr>
        </p:nvSpPr>
        <p:spPr>
          <a:xfrm>
            <a:off x="1241424" y="1581150"/>
            <a:ext cx="6003437" cy="456656"/>
          </a:xfrm>
        </p:spPr>
        <p:txBody>
          <a:bodyPr/>
          <a:lstStyle/>
          <a:p>
            <a:r>
              <a:rPr lang="en-US" altLang="zh-CN" dirty="0"/>
              <a:t>E </a:t>
            </a:r>
            <a:r>
              <a:rPr lang="zh-CN" altLang="en-US" dirty="0"/>
              <a:t>任务：五方面</a:t>
            </a:r>
            <a:r>
              <a:rPr lang="en-US" altLang="zh-CN" dirty="0"/>
              <a:t>——</a:t>
            </a:r>
            <a:r>
              <a:rPr lang="zh-CN" altLang="en-US" dirty="0"/>
              <a:t>八项经常性工作</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3  </a:t>
            </a:r>
            <a:r>
              <a:rPr lang="zh-CN" altLang="en-US" dirty="0"/>
              <a:t>新时代人民政协</a:t>
            </a:r>
            <a:r>
              <a:rPr lang="en-US" altLang="zh-CN" dirty="0"/>
              <a:t>ABC</a:t>
            </a:r>
            <a:endParaRPr lang="zh-CN" altLang="en-US" dirty="0"/>
          </a:p>
        </p:txBody>
      </p:sp>
      <p:sp>
        <p:nvSpPr>
          <p:cNvPr id="2" name="内容占位符 1"/>
          <p:cNvSpPr>
            <a:spLocks noGrp="1"/>
          </p:cNvSpPr>
          <p:nvPr>
            <p:ph sz="quarter" idx="10"/>
          </p:nvPr>
        </p:nvSpPr>
        <p:spPr/>
        <p:txBody>
          <a:bodyPr/>
          <a:lstStyle/>
          <a:p>
            <a:r>
              <a:rPr lang="zh-CN" altLang="en-US" dirty="0"/>
              <a:t>在改革开放的新的历史条件下，人民政协的任务着重体现在以下八个方面：一是把保持经济平稳较快发展作为首要任务；二是把维护社会和谐稳定作为重要责任；三是认真履行政治协商、民主监督、参政议政职能；四是巩固爱国统一战线，为继续全面建设小康社会、加快推进社会主义现代化凝聚强大力量；五是发扬社会主义民主，广泛联系社会各界人士；六是充分反映社会各方面利益，协调各种利益关系；七是促进祖国统一，维护世界和平；八是加强自身学习，重视自身建设。</a:t>
            </a:r>
            <a:endParaRPr lang="zh-CN" altLang="en-US" dirty="0"/>
          </a:p>
        </p:txBody>
      </p:sp>
      <p:sp>
        <p:nvSpPr>
          <p:cNvPr id="4" name="文本占位符 3"/>
          <p:cNvSpPr>
            <a:spLocks noGrp="1"/>
          </p:cNvSpPr>
          <p:nvPr>
            <p:ph type="body" sz="quarter" idx="11"/>
          </p:nvPr>
        </p:nvSpPr>
        <p:spPr>
          <a:xfrm>
            <a:off x="1241424" y="1581150"/>
            <a:ext cx="6509873" cy="456656"/>
          </a:xfrm>
        </p:spPr>
        <p:txBody>
          <a:bodyPr/>
          <a:lstStyle/>
          <a:p>
            <a:r>
              <a:rPr lang="en-US" altLang="zh-CN" dirty="0"/>
              <a:t>E </a:t>
            </a:r>
            <a:r>
              <a:rPr lang="zh-CN" altLang="en-US" dirty="0"/>
              <a:t>任务：五方面</a:t>
            </a:r>
            <a:r>
              <a:rPr lang="en-US" altLang="zh-CN" dirty="0"/>
              <a:t>——</a:t>
            </a:r>
            <a:r>
              <a:rPr lang="zh-CN" altLang="en-US" dirty="0"/>
              <a:t>八项经常性</a:t>
            </a:r>
            <a:r>
              <a:rPr lang="zh-CN" altLang="en-US" dirty="0" smtClean="0"/>
              <a:t>工作</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 y="0"/>
            <a:ext cx="12191999" cy="6858000"/>
          </a:xfrm>
          <a:prstGeom prst="rect">
            <a:avLst/>
          </a:prstGeom>
        </p:spPr>
      </p:pic>
      <p:pic>
        <p:nvPicPr>
          <p:cNvPr id="13" name="图片 12"/>
          <p:cNvPicPr>
            <a:picLocks noChangeAspect="1"/>
          </p:cNvPicPr>
          <p:nvPr/>
        </p:nvPicPr>
        <p:blipFill>
          <a:blip r:embed="rId2"/>
          <a:stretch>
            <a:fillRect/>
          </a:stretch>
        </p:blipFill>
        <p:spPr>
          <a:xfrm>
            <a:off x="-526" y="-298"/>
            <a:ext cx="12193057" cy="6858595"/>
          </a:xfrm>
          <a:prstGeom prst="rect">
            <a:avLst/>
          </a:prstGeom>
        </p:spPr>
      </p:pic>
      <p:pic>
        <p:nvPicPr>
          <p:cNvPr id="14" name="图片 13"/>
          <p:cNvPicPr>
            <a:picLocks noChangeAspect="1"/>
          </p:cNvPicPr>
          <p:nvPr/>
        </p:nvPicPr>
        <p:blipFill rotWithShape="1">
          <a:blip r:embed="rId3" cstate="screen"/>
          <a:srcRect/>
          <a:stretch>
            <a:fillRect/>
          </a:stretch>
        </p:blipFill>
        <p:spPr>
          <a:xfrm>
            <a:off x="10586954" y="4676263"/>
            <a:ext cx="1700084" cy="930368"/>
          </a:xfrm>
          <a:prstGeom prst="rect">
            <a:avLst/>
          </a:prstGeom>
        </p:spPr>
      </p:pic>
      <p:pic>
        <p:nvPicPr>
          <p:cNvPr id="15" name="图片 14"/>
          <p:cNvPicPr>
            <a:picLocks noChangeAspect="1"/>
          </p:cNvPicPr>
          <p:nvPr/>
        </p:nvPicPr>
        <p:blipFill rotWithShape="1">
          <a:blip r:embed="rId4" cstate="screen"/>
          <a:srcRect/>
          <a:stretch>
            <a:fillRect/>
          </a:stretch>
        </p:blipFill>
        <p:spPr>
          <a:xfrm flipH="1" flipV="1">
            <a:off x="57150" y="4584576"/>
            <a:ext cx="1733549" cy="1078877"/>
          </a:xfrm>
          <a:prstGeom prst="rect">
            <a:avLst/>
          </a:prstGeom>
        </p:spPr>
      </p:pic>
      <p:pic>
        <p:nvPicPr>
          <p:cNvPr id="4" name="图片 3"/>
          <p:cNvPicPr>
            <a:picLocks noChangeAspect="1"/>
          </p:cNvPicPr>
          <p:nvPr/>
        </p:nvPicPr>
        <p:blipFill>
          <a:blip r:embed="rId5" cstate="screen"/>
          <a:stretch>
            <a:fillRect/>
          </a:stretch>
        </p:blipFill>
        <p:spPr>
          <a:xfrm flipH="1">
            <a:off x="7320624" y="3"/>
            <a:ext cx="4847933" cy="5663452"/>
          </a:xfrm>
          <a:prstGeom prst="rect">
            <a:avLst/>
          </a:prstGeom>
        </p:spPr>
      </p:pic>
      <p:sp>
        <p:nvSpPr>
          <p:cNvPr id="52" name="文本框 51"/>
          <p:cNvSpPr txBox="1"/>
          <p:nvPr/>
        </p:nvSpPr>
        <p:spPr>
          <a:xfrm>
            <a:off x="788226" y="1846193"/>
            <a:ext cx="954107" cy="1938992"/>
          </a:xfrm>
          <a:prstGeom prst="rect">
            <a:avLst/>
          </a:prstGeom>
          <a:noFill/>
        </p:spPr>
        <p:txBody>
          <a:bodyPr wrap="none" rtlCol="0">
            <a:spAutoFit/>
            <a:scene3d>
              <a:camera prst="orthographicFront"/>
              <a:lightRig rig="threePt" dir="t"/>
            </a:scene3d>
            <a:sp3d contourW="12700"/>
          </a:bodyPr>
          <a:lstStyle/>
          <a:p>
            <a:pPr algn="ctr"/>
            <a:r>
              <a:rPr lang="zh-CN" altLang="en-US" sz="6000" b="1" dirty="0">
                <a:gradFill>
                  <a:gsLst>
                    <a:gs pos="0">
                      <a:srgbClr val="C00000"/>
                    </a:gs>
                    <a:gs pos="100000">
                      <a:srgbClr val="EB0000"/>
                    </a:gs>
                  </a:gsLst>
                  <a:lin ang="5400000" scaled="1"/>
                </a:gradFill>
              </a:rPr>
              <a:t>目</a:t>
            </a:r>
            <a:endParaRPr lang="en-US" altLang="zh-CN" sz="6000" b="1" dirty="0">
              <a:gradFill>
                <a:gsLst>
                  <a:gs pos="0">
                    <a:srgbClr val="C00000"/>
                  </a:gs>
                  <a:gs pos="100000">
                    <a:srgbClr val="EB0000"/>
                  </a:gs>
                </a:gsLst>
                <a:lin ang="5400000" scaled="1"/>
              </a:gradFill>
            </a:endParaRPr>
          </a:p>
          <a:p>
            <a:pPr algn="ctr"/>
            <a:r>
              <a:rPr lang="zh-CN" altLang="en-US" sz="6000" b="1" dirty="0">
                <a:gradFill>
                  <a:gsLst>
                    <a:gs pos="0">
                      <a:srgbClr val="C00000"/>
                    </a:gs>
                    <a:gs pos="100000">
                      <a:srgbClr val="EB0000"/>
                    </a:gs>
                  </a:gsLst>
                  <a:lin ang="5400000" scaled="1"/>
                </a:gradFill>
              </a:rPr>
              <a:t>录</a:t>
            </a:r>
            <a:endParaRPr lang="zh-CN" altLang="en-US" sz="6000" b="1" dirty="0">
              <a:gradFill>
                <a:gsLst>
                  <a:gs pos="0">
                    <a:srgbClr val="C00000"/>
                  </a:gs>
                  <a:gs pos="100000">
                    <a:srgbClr val="EB0000"/>
                  </a:gs>
                </a:gsLst>
                <a:lin ang="5400000" scaled="1"/>
              </a:gradFill>
            </a:endParaRPr>
          </a:p>
        </p:txBody>
      </p:sp>
      <p:grpSp>
        <p:nvGrpSpPr>
          <p:cNvPr id="83" name="组合 29"/>
          <p:cNvGrpSpPr/>
          <p:nvPr/>
        </p:nvGrpSpPr>
        <p:grpSpPr bwMode="auto">
          <a:xfrm>
            <a:off x="2061885" y="1654223"/>
            <a:ext cx="6201544" cy="601133"/>
            <a:chOff x="1" y="0"/>
            <a:chExt cx="4160732" cy="403076"/>
          </a:xfrm>
        </p:grpSpPr>
        <p:sp>
          <p:nvSpPr>
            <p:cNvPr id="84" name="圆角矩形 30"/>
            <p:cNvSpPr>
              <a:spLocks noChangeArrowheads="1"/>
            </p:cNvSpPr>
            <p:nvPr/>
          </p:nvSpPr>
          <p:spPr bwMode="auto">
            <a:xfrm>
              <a:off x="1" y="0"/>
              <a:ext cx="4160732" cy="403076"/>
            </a:xfrm>
            <a:prstGeom prst="roundRect">
              <a:avLst>
                <a:gd name="adj" fmla="val 0"/>
              </a:avLst>
            </a:prstGeom>
            <a:noFill/>
            <a:ln w="25400">
              <a:solidFill>
                <a:srgbClr val="C00000"/>
              </a:solidFill>
              <a:round/>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85" name="矩形 31"/>
            <p:cNvSpPr>
              <a:spLocks noChangeArrowheads="1"/>
            </p:cNvSpPr>
            <p:nvPr/>
          </p:nvSpPr>
          <p:spPr bwMode="auto">
            <a:xfrm>
              <a:off x="29822" y="21290"/>
              <a:ext cx="359289" cy="3604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1</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86" name="组合 32"/>
          <p:cNvGrpSpPr/>
          <p:nvPr/>
        </p:nvGrpSpPr>
        <p:grpSpPr bwMode="auto">
          <a:xfrm>
            <a:off x="2061884" y="2548063"/>
            <a:ext cx="6201545" cy="601133"/>
            <a:chOff x="0" y="0"/>
            <a:chExt cx="4160733" cy="403076"/>
          </a:xfrm>
        </p:grpSpPr>
        <p:sp>
          <p:nvSpPr>
            <p:cNvPr id="87" name="圆角矩形 33"/>
            <p:cNvSpPr>
              <a:spLocks noChangeArrowheads="1"/>
            </p:cNvSpPr>
            <p:nvPr/>
          </p:nvSpPr>
          <p:spPr bwMode="auto">
            <a:xfrm>
              <a:off x="0" y="0"/>
              <a:ext cx="4160733" cy="403076"/>
            </a:xfrm>
            <a:prstGeom prst="roundRect">
              <a:avLst>
                <a:gd name="adj" fmla="val 0"/>
              </a:avLst>
            </a:prstGeom>
            <a:noFill/>
            <a:ln w="25400">
              <a:solidFill>
                <a:srgbClr val="C00000"/>
              </a:solidFill>
              <a:round/>
            </a:ln>
          </p:spPr>
          <p:txBody>
            <a:bodyPr anchor="ctr"/>
            <a:lstStyle/>
            <a:p>
              <a:pPr algn="ctr"/>
              <a:endParaRPr lang="zh-CN" altLang="en-US" sz="2400">
                <a:solidFill>
                  <a:srgbClr val="FFFFFF"/>
                </a:solidFill>
                <a:latin typeface="Calibri" panose="020F0502020204030204" pitchFamily="34" charset="0"/>
                <a:ea typeface="宋体" panose="02010600030101010101" pitchFamily="2" charset="-122"/>
              </a:endParaRPr>
            </a:p>
          </p:txBody>
        </p:sp>
        <p:sp>
          <p:nvSpPr>
            <p:cNvPr id="88" name="矩形 34"/>
            <p:cNvSpPr>
              <a:spLocks noChangeArrowheads="1"/>
            </p:cNvSpPr>
            <p:nvPr/>
          </p:nvSpPr>
          <p:spPr bwMode="auto">
            <a:xfrm>
              <a:off x="29822" y="21290"/>
              <a:ext cx="359289" cy="36049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FFFFFF"/>
                  </a:solidFill>
                  <a:latin typeface="微软雅黑" panose="020B0503020204020204" pitchFamily="34" charset="-122"/>
                  <a:ea typeface="微软雅黑" panose="020B0503020204020204" pitchFamily="34" charset="-122"/>
                </a:rPr>
                <a:t>2</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89" name="组合 35"/>
          <p:cNvGrpSpPr/>
          <p:nvPr/>
        </p:nvGrpSpPr>
        <p:grpSpPr bwMode="auto">
          <a:xfrm>
            <a:off x="2061884" y="3441903"/>
            <a:ext cx="6201545" cy="601133"/>
            <a:chOff x="0" y="0"/>
            <a:chExt cx="4896544" cy="403076"/>
          </a:xfrm>
        </p:grpSpPr>
        <p:sp>
          <p:nvSpPr>
            <p:cNvPr id="90" name="圆角矩形 36"/>
            <p:cNvSpPr>
              <a:spLocks noChangeArrowheads="1"/>
            </p:cNvSpPr>
            <p:nvPr/>
          </p:nvSpPr>
          <p:spPr bwMode="auto">
            <a:xfrm>
              <a:off x="0" y="0"/>
              <a:ext cx="4896544" cy="403076"/>
            </a:xfrm>
            <a:prstGeom prst="roundRect">
              <a:avLst>
                <a:gd name="adj" fmla="val 0"/>
              </a:avLst>
            </a:prstGeom>
            <a:noFill/>
            <a:ln w="25400">
              <a:solidFill>
                <a:srgbClr val="C00000"/>
              </a:solidFill>
              <a:round/>
            </a:ln>
          </p:spPr>
          <p:txBody>
            <a:bodyPr anchor="ctr"/>
            <a:lstStyle/>
            <a:p>
              <a:pPr algn="ctr"/>
              <a:endParaRPr lang="zh-CN" altLang="en-US" sz="2400">
                <a:solidFill>
                  <a:srgbClr val="FFFFFF"/>
                </a:solidFill>
                <a:latin typeface="Calibri" panose="020F0502020204030204" pitchFamily="34" charset="0"/>
                <a:ea typeface="宋体" panose="02010600030101010101" pitchFamily="2" charset="-122"/>
              </a:endParaRPr>
            </a:p>
          </p:txBody>
        </p:sp>
        <p:sp>
          <p:nvSpPr>
            <p:cNvPr id="91" name="矩形 37"/>
            <p:cNvSpPr>
              <a:spLocks noChangeArrowheads="1"/>
            </p:cNvSpPr>
            <p:nvPr/>
          </p:nvSpPr>
          <p:spPr bwMode="auto">
            <a:xfrm>
              <a:off x="29822" y="21289"/>
              <a:ext cx="428102" cy="3604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3</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sp>
        <p:nvSpPr>
          <p:cNvPr id="92" name="TextBox 38">
            <a:hlinkClick r:id="" action="ppaction://hlinkshowjump?jump=nextslide"/>
          </p:cNvPr>
          <p:cNvSpPr txBox="1">
            <a:spLocks noChangeArrowheads="1"/>
          </p:cNvSpPr>
          <p:nvPr/>
        </p:nvSpPr>
        <p:spPr bwMode="auto">
          <a:xfrm>
            <a:off x="3022849" y="1671156"/>
            <a:ext cx="589324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65" b="1" dirty="0">
                <a:solidFill>
                  <a:srgbClr val="C00000"/>
                </a:solidFill>
                <a:latin typeface="微软雅黑" panose="020B0503020204020204" pitchFamily="34" charset="-122"/>
                <a:ea typeface="微软雅黑" panose="020B0503020204020204" pitchFamily="34" charset="-122"/>
              </a:rPr>
              <a:t>新时代政协委员的视野</a:t>
            </a:r>
            <a:endParaRPr lang="zh-CN" altLang="en-US" sz="2665" b="1" dirty="0">
              <a:solidFill>
                <a:srgbClr val="C00000"/>
              </a:solidFill>
              <a:latin typeface="微软雅黑" panose="020B0503020204020204" pitchFamily="34" charset="-122"/>
              <a:ea typeface="微软雅黑" panose="020B0503020204020204" pitchFamily="34" charset="-122"/>
            </a:endParaRPr>
          </a:p>
        </p:txBody>
      </p:sp>
      <p:sp>
        <p:nvSpPr>
          <p:cNvPr id="93" name="TextBox 39">
            <a:hlinkClick r:id="" action="ppaction://hlinkshowjump?jump=nextslide"/>
          </p:cNvPr>
          <p:cNvSpPr txBox="1">
            <a:spLocks noChangeArrowheads="1"/>
          </p:cNvSpPr>
          <p:nvPr/>
        </p:nvSpPr>
        <p:spPr bwMode="auto">
          <a:xfrm>
            <a:off x="3022850" y="2529804"/>
            <a:ext cx="54737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65" b="1" dirty="0">
                <a:solidFill>
                  <a:srgbClr val="C00000"/>
                </a:solidFill>
                <a:latin typeface="微软雅黑" panose="020B0503020204020204" pitchFamily="34" charset="-122"/>
                <a:ea typeface="微软雅黑" panose="020B0503020204020204" pitchFamily="34" charset="-122"/>
              </a:rPr>
              <a:t>新时代政协委员应具备的能力</a:t>
            </a:r>
            <a:endParaRPr lang="zh-CN" altLang="en-US" sz="2665" b="1" dirty="0">
              <a:solidFill>
                <a:srgbClr val="C00000"/>
              </a:solidFill>
              <a:latin typeface="微软雅黑" panose="020B0503020204020204" pitchFamily="34" charset="-122"/>
              <a:ea typeface="微软雅黑" panose="020B0503020204020204" pitchFamily="34" charset="-122"/>
            </a:endParaRPr>
          </a:p>
        </p:txBody>
      </p:sp>
      <p:sp>
        <p:nvSpPr>
          <p:cNvPr id="94" name="TextBox 40">
            <a:hlinkClick r:id="" action="ppaction://hlinkshowjump?jump=nextslide"/>
          </p:cNvPr>
          <p:cNvSpPr txBox="1">
            <a:spLocks noChangeArrowheads="1"/>
          </p:cNvSpPr>
          <p:nvPr/>
        </p:nvSpPr>
        <p:spPr bwMode="auto">
          <a:xfrm>
            <a:off x="3022849" y="3456718"/>
            <a:ext cx="6085261"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65" b="1" dirty="0">
                <a:solidFill>
                  <a:srgbClr val="C00000"/>
                </a:solidFill>
                <a:latin typeface="微软雅黑" panose="020B0503020204020204" pitchFamily="34" charset="-122"/>
                <a:ea typeface="微软雅黑" panose="020B0503020204020204" pitchFamily="34" charset="-122"/>
              </a:rPr>
              <a:t>新时代人民政协</a:t>
            </a:r>
            <a:r>
              <a:rPr lang="en-US" altLang="zh-CN" sz="2665" b="1" dirty="0">
                <a:solidFill>
                  <a:srgbClr val="C00000"/>
                </a:solidFill>
                <a:latin typeface="微软雅黑" panose="020B0503020204020204" pitchFamily="34" charset="-122"/>
                <a:ea typeface="微软雅黑" panose="020B0503020204020204" pitchFamily="34" charset="-122"/>
              </a:rPr>
              <a:t>ABC</a:t>
            </a:r>
            <a:endParaRPr lang="en-US" altLang="zh-CN" sz="2665" b="1" dirty="0">
              <a:solidFill>
                <a:srgbClr val="C00000"/>
              </a:solidFill>
              <a:latin typeface="微软雅黑" panose="020B0503020204020204" pitchFamily="34" charset="-122"/>
              <a:ea typeface="微软雅黑" panose="020B0503020204020204" pitchFamily="34" charset="-122"/>
            </a:endParaRPr>
          </a:p>
        </p:txBody>
      </p:sp>
      <p:grpSp>
        <p:nvGrpSpPr>
          <p:cNvPr id="95" name="组合 41"/>
          <p:cNvGrpSpPr/>
          <p:nvPr/>
        </p:nvGrpSpPr>
        <p:grpSpPr bwMode="auto">
          <a:xfrm>
            <a:off x="2061884" y="4335744"/>
            <a:ext cx="6201545" cy="926996"/>
            <a:chOff x="0" y="0"/>
            <a:chExt cx="4160733" cy="403076"/>
          </a:xfrm>
        </p:grpSpPr>
        <p:sp>
          <p:nvSpPr>
            <p:cNvPr id="96" name="圆角矩形 42"/>
            <p:cNvSpPr>
              <a:spLocks noChangeArrowheads="1"/>
            </p:cNvSpPr>
            <p:nvPr/>
          </p:nvSpPr>
          <p:spPr bwMode="auto">
            <a:xfrm>
              <a:off x="0" y="0"/>
              <a:ext cx="4160733" cy="403076"/>
            </a:xfrm>
            <a:prstGeom prst="roundRect">
              <a:avLst>
                <a:gd name="adj" fmla="val 0"/>
              </a:avLst>
            </a:prstGeom>
            <a:noFill/>
            <a:ln w="25400">
              <a:solidFill>
                <a:srgbClr val="C00000"/>
              </a:solidFill>
              <a:round/>
            </a:ln>
          </p:spPr>
          <p:txBody>
            <a:bodyPr anchor="ctr"/>
            <a:lstStyle/>
            <a:p>
              <a:pPr algn="ctr"/>
              <a:endParaRPr lang="zh-CN" altLang="en-US" sz="2400">
                <a:solidFill>
                  <a:srgbClr val="FFFFFF"/>
                </a:solidFill>
                <a:latin typeface="Calibri" panose="020F0502020204030204" pitchFamily="34" charset="0"/>
                <a:ea typeface="宋体" panose="02010600030101010101" pitchFamily="2" charset="-122"/>
              </a:endParaRPr>
            </a:p>
          </p:txBody>
        </p:sp>
        <p:sp>
          <p:nvSpPr>
            <p:cNvPr id="97" name="矩形 43"/>
            <p:cNvSpPr>
              <a:spLocks noChangeArrowheads="1"/>
            </p:cNvSpPr>
            <p:nvPr/>
          </p:nvSpPr>
          <p:spPr bwMode="auto">
            <a:xfrm>
              <a:off x="29822" y="21364"/>
              <a:ext cx="359289" cy="36034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4</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sp>
        <p:nvSpPr>
          <p:cNvPr id="98" name="TextBox 44">
            <a:hlinkClick r:id="" action="ppaction://hlinkshowjump?jump=nextslide"/>
          </p:cNvPr>
          <p:cNvSpPr txBox="1">
            <a:spLocks noChangeArrowheads="1"/>
          </p:cNvSpPr>
          <p:nvPr/>
        </p:nvSpPr>
        <p:spPr bwMode="auto">
          <a:xfrm>
            <a:off x="3022850" y="4349541"/>
            <a:ext cx="547370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65" b="1" dirty="0">
                <a:solidFill>
                  <a:srgbClr val="C00000"/>
                </a:solidFill>
                <a:latin typeface="微软雅黑" panose="020B0503020204020204" pitchFamily="34" charset="-122"/>
                <a:ea typeface="微软雅黑" panose="020B0503020204020204" pitchFamily="34" charset="-122"/>
              </a:rPr>
              <a:t>新时代人民政协提案和社情民意信息工作</a:t>
            </a:r>
            <a:endParaRPr lang="zh-CN" altLang="en-US" sz="2665"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0-#ppt_w/2"/>
                                          </p:val>
                                        </p:tav>
                                        <p:tav tm="100000">
                                          <p:val>
                                            <p:strVal val="#ppt_x"/>
                                          </p:val>
                                        </p:tav>
                                      </p:tavLst>
                                    </p:anim>
                                    <p:anim calcmode="lin" valueType="num">
                                      <p:cBhvr additive="base">
                                        <p:cTn id="20" dur="500" fill="hold"/>
                                        <p:tgtEl>
                                          <p:spTgt spid="8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fill="hold"/>
                                        <p:tgtEl>
                                          <p:spTgt spid="92"/>
                                        </p:tgtEl>
                                        <p:attrNameLst>
                                          <p:attrName>ppt_x</p:attrName>
                                        </p:attrNameLst>
                                      </p:cBhvr>
                                      <p:tavLst>
                                        <p:tav tm="0">
                                          <p:val>
                                            <p:strVal val="1+#ppt_w/2"/>
                                          </p:val>
                                        </p:tav>
                                        <p:tav tm="100000">
                                          <p:val>
                                            <p:strVal val="#ppt_x"/>
                                          </p:val>
                                        </p:tav>
                                      </p:tavLst>
                                    </p:anim>
                                    <p:anim calcmode="lin" valueType="num">
                                      <p:cBhvr additive="base">
                                        <p:cTn id="24" dur="500" fill="hold"/>
                                        <p:tgtEl>
                                          <p:spTgt spid="9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0-#ppt_w/2"/>
                                          </p:val>
                                        </p:tav>
                                        <p:tav tm="100000">
                                          <p:val>
                                            <p:strVal val="#ppt_x"/>
                                          </p:val>
                                        </p:tav>
                                      </p:tavLst>
                                    </p:anim>
                                    <p:anim calcmode="lin" valueType="num">
                                      <p:cBhvr additive="base">
                                        <p:cTn id="28" dur="500" fill="hold"/>
                                        <p:tgtEl>
                                          <p:spTgt spid="8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93"/>
                                        </p:tgtEl>
                                        <p:attrNameLst>
                                          <p:attrName>style.visibility</p:attrName>
                                        </p:attrNameLst>
                                      </p:cBhvr>
                                      <p:to>
                                        <p:strVal val="visible"/>
                                      </p:to>
                                    </p:set>
                                    <p:anim calcmode="lin" valueType="num">
                                      <p:cBhvr additive="base">
                                        <p:cTn id="31" dur="500" fill="hold"/>
                                        <p:tgtEl>
                                          <p:spTgt spid="93"/>
                                        </p:tgtEl>
                                        <p:attrNameLst>
                                          <p:attrName>ppt_x</p:attrName>
                                        </p:attrNameLst>
                                      </p:cBhvr>
                                      <p:tavLst>
                                        <p:tav tm="0">
                                          <p:val>
                                            <p:strVal val="1+#ppt_w/2"/>
                                          </p:val>
                                        </p:tav>
                                        <p:tav tm="100000">
                                          <p:val>
                                            <p:strVal val="#ppt_x"/>
                                          </p:val>
                                        </p:tav>
                                      </p:tavLst>
                                    </p:anim>
                                    <p:anim calcmode="lin" valueType="num">
                                      <p:cBhvr additive="base">
                                        <p:cTn id="32" dur="500" fill="hold"/>
                                        <p:tgtEl>
                                          <p:spTgt spid="9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50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0-#ppt_w/2"/>
                                          </p:val>
                                        </p:tav>
                                        <p:tav tm="100000">
                                          <p:val>
                                            <p:strVal val="#ppt_x"/>
                                          </p:val>
                                        </p:tav>
                                      </p:tavLst>
                                    </p:anim>
                                    <p:anim calcmode="lin" valueType="num">
                                      <p:cBhvr additive="base">
                                        <p:cTn id="36" dur="500" fill="hold"/>
                                        <p:tgtEl>
                                          <p:spTgt spid="8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94"/>
                                        </p:tgtEl>
                                        <p:attrNameLst>
                                          <p:attrName>style.visibility</p:attrName>
                                        </p:attrNameLst>
                                      </p:cBhvr>
                                      <p:to>
                                        <p:strVal val="visible"/>
                                      </p:to>
                                    </p:set>
                                    <p:anim calcmode="lin" valueType="num">
                                      <p:cBhvr additive="base">
                                        <p:cTn id="39" dur="500" fill="hold"/>
                                        <p:tgtEl>
                                          <p:spTgt spid="94"/>
                                        </p:tgtEl>
                                        <p:attrNameLst>
                                          <p:attrName>ppt_x</p:attrName>
                                        </p:attrNameLst>
                                      </p:cBhvr>
                                      <p:tavLst>
                                        <p:tav tm="0">
                                          <p:val>
                                            <p:strVal val="1+#ppt_w/2"/>
                                          </p:val>
                                        </p:tav>
                                        <p:tav tm="100000">
                                          <p:val>
                                            <p:strVal val="#ppt_x"/>
                                          </p:val>
                                        </p:tav>
                                      </p:tavLst>
                                    </p:anim>
                                    <p:anim calcmode="lin" valueType="num">
                                      <p:cBhvr additive="base">
                                        <p:cTn id="40" dur="500" fill="hold"/>
                                        <p:tgtEl>
                                          <p:spTgt spid="9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750"/>
                                  </p:stCondLst>
                                  <p:childTnLst>
                                    <p:set>
                                      <p:cBhvr>
                                        <p:cTn id="42" dur="1" fill="hold">
                                          <p:stCondLst>
                                            <p:cond delay="0"/>
                                          </p:stCondLst>
                                        </p:cTn>
                                        <p:tgtEl>
                                          <p:spTgt spid="95"/>
                                        </p:tgtEl>
                                        <p:attrNameLst>
                                          <p:attrName>style.visibility</p:attrName>
                                        </p:attrNameLst>
                                      </p:cBhvr>
                                      <p:to>
                                        <p:strVal val="visible"/>
                                      </p:to>
                                    </p:set>
                                    <p:anim calcmode="lin" valueType="num">
                                      <p:cBhvr additive="base">
                                        <p:cTn id="43" dur="500" fill="hold"/>
                                        <p:tgtEl>
                                          <p:spTgt spid="95"/>
                                        </p:tgtEl>
                                        <p:attrNameLst>
                                          <p:attrName>ppt_x</p:attrName>
                                        </p:attrNameLst>
                                      </p:cBhvr>
                                      <p:tavLst>
                                        <p:tav tm="0">
                                          <p:val>
                                            <p:strVal val="0-#ppt_w/2"/>
                                          </p:val>
                                        </p:tav>
                                        <p:tav tm="100000">
                                          <p:val>
                                            <p:strVal val="#ppt_x"/>
                                          </p:val>
                                        </p:tav>
                                      </p:tavLst>
                                    </p:anim>
                                    <p:anim calcmode="lin" valueType="num">
                                      <p:cBhvr additive="base">
                                        <p:cTn id="44" dur="500" fill="hold"/>
                                        <p:tgtEl>
                                          <p:spTgt spid="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5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500" fill="hold"/>
                                        <p:tgtEl>
                                          <p:spTgt spid="98"/>
                                        </p:tgtEl>
                                        <p:attrNameLst>
                                          <p:attrName>ppt_x</p:attrName>
                                        </p:attrNameLst>
                                      </p:cBhvr>
                                      <p:tavLst>
                                        <p:tav tm="0">
                                          <p:val>
                                            <p:strVal val="1+#ppt_w/2"/>
                                          </p:val>
                                        </p:tav>
                                        <p:tav tm="100000">
                                          <p:val>
                                            <p:strVal val="#ppt_x"/>
                                          </p:val>
                                        </p:tav>
                                      </p:tavLst>
                                    </p:anim>
                                    <p:anim calcmode="lin" valueType="num">
                                      <p:cBhvr additive="base">
                                        <p:cTn id="48"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92" grpId="0" autoUpdateAnimBg="0"/>
      <p:bldP spid="93" grpId="0" autoUpdateAnimBg="0"/>
      <p:bldP spid="94" grpId="0" autoUpdateAnimBg="0"/>
      <p:bldP spid="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a:t>人民政协是最具中国特色的政治组织。它与其他组织和机构明显区别之一，就体现在政协经常性工作之中。所谓经常性工作是指政协全体会议和常委会议闭会期间，组织委员开展的各项工作和活动，是政协经常性地履行职能、发挥作用的重要方式。这些经常性工作主要有提案工作、视察工作、专题调研工作、反映社情民意信息工作、文史资料工作、学习工作、港澳台侨工作和对外交往工作等。</a:t>
            </a:r>
            <a:endParaRPr lang="zh-CN" altLang="en-US" dirty="0"/>
          </a:p>
        </p:txBody>
      </p:sp>
      <p:sp>
        <p:nvSpPr>
          <p:cNvPr id="3" name="标题 2"/>
          <p:cNvSpPr>
            <a:spLocks noGrp="1"/>
          </p:cNvSpPr>
          <p:nvPr>
            <p:ph type="title"/>
          </p:nvPr>
        </p:nvSpPr>
        <p:spPr/>
        <p:txBody>
          <a:bodyPr/>
          <a:lstStyle/>
          <a:p>
            <a:r>
              <a:rPr lang="en-US" altLang="zh-CN" dirty="0"/>
              <a:t>3  </a:t>
            </a:r>
            <a:r>
              <a:rPr lang="zh-CN" altLang="en-US" dirty="0"/>
              <a:t>新时代人民政协</a:t>
            </a:r>
            <a:r>
              <a:rPr lang="en-US" altLang="zh-CN" dirty="0"/>
              <a:t>ABC</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 y="0"/>
            <a:ext cx="12191999" cy="6858000"/>
          </a:xfrm>
          <a:prstGeom prst="rect">
            <a:avLst/>
          </a:prstGeom>
        </p:spPr>
      </p:pic>
      <p:pic>
        <p:nvPicPr>
          <p:cNvPr id="21" name="图片 20"/>
          <p:cNvPicPr>
            <a:picLocks noChangeAspect="1"/>
          </p:cNvPicPr>
          <p:nvPr/>
        </p:nvPicPr>
        <p:blipFill>
          <a:blip r:embed="rId2"/>
          <a:stretch>
            <a:fillRect/>
          </a:stretch>
        </p:blipFill>
        <p:spPr>
          <a:xfrm>
            <a:off x="-526" y="-298"/>
            <a:ext cx="12193057" cy="6858595"/>
          </a:xfrm>
          <a:prstGeom prst="rect">
            <a:avLst/>
          </a:prstGeom>
        </p:spPr>
      </p:pic>
      <p:pic>
        <p:nvPicPr>
          <p:cNvPr id="3" name="图片 2"/>
          <p:cNvPicPr>
            <a:picLocks noChangeAspect="1"/>
          </p:cNvPicPr>
          <p:nvPr/>
        </p:nvPicPr>
        <p:blipFill rotWithShape="1">
          <a:blip r:embed="rId3" cstate="hqprint"/>
          <a:srcRect/>
          <a:stretch>
            <a:fillRect/>
          </a:stretch>
        </p:blipFill>
        <p:spPr>
          <a:xfrm>
            <a:off x="0" y="0"/>
            <a:ext cx="12192000" cy="3352800"/>
          </a:xfrm>
          <a:prstGeom prst="rect">
            <a:avLst/>
          </a:prstGeom>
        </p:spPr>
      </p:pic>
      <p:pic>
        <p:nvPicPr>
          <p:cNvPr id="14" name="图片 13"/>
          <p:cNvPicPr>
            <a:picLocks noChangeAspect="1"/>
          </p:cNvPicPr>
          <p:nvPr/>
        </p:nvPicPr>
        <p:blipFill rotWithShape="1">
          <a:blip r:embed="rId4" cstate="screen"/>
          <a:srcRect/>
          <a:stretch>
            <a:fillRect/>
          </a:stretch>
        </p:blipFill>
        <p:spPr>
          <a:xfrm>
            <a:off x="10586954" y="3195637"/>
            <a:ext cx="1700084" cy="930368"/>
          </a:xfrm>
          <a:prstGeom prst="rect">
            <a:avLst/>
          </a:prstGeom>
        </p:spPr>
      </p:pic>
      <p:pic>
        <p:nvPicPr>
          <p:cNvPr id="15" name="图片 14"/>
          <p:cNvPicPr>
            <a:picLocks noChangeAspect="1"/>
          </p:cNvPicPr>
          <p:nvPr/>
        </p:nvPicPr>
        <p:blipFill rotWithShape="1">
          <a:blip r:embed="rId5" cstate="screen"/>
          <a:srcRect/>
          <a:stretch>
            <a:fillRect/>
          </a:stretch>
        </p:blipFill>
        <p:spPr>
          <a:xfrm flipH="1" flipV="1">
            <a:off x="57150" y="2660526"/>
            <a:ext cx="1733549" cy="1078877"/>
          </a:xfrm>
          <a:prstGeom prst="rect">
            <a:avLst/>
          </a:prstGeom>
        </p:spPr>
      </p:pic>
      <p:pic>
        <p:nvPicPr>
          <p:cNvPr id="24" name="图片 23"/>
          <p:cNvPicPr>
            <a:picLocks noChangeAspect="1"/>
          </p:cNvPicPr>
          <p:nvPr/>
        </p:nvPicPr>
        <p:blipFill>
          <a:blip r:embed="rId6" cstate="screen"/>
          <a:stretch>
            <a:fillRect/>
          </a:stretch>
        </p:blipFill>
        <p:spPr>
          <a:xfrm>
            <a:off x="9791706" y="4689412"/>
            <a:ext cx="1828723" cy="2168736"/>
          </a:xfrm>
          <a:prstGeom prst="rect">
            <a:avLst/>
          </a:prstGeom>
        </p:spPr>
      </p:pic>
      <p:pic>
        <p:nvPicPr>
          <p:cNvPr id="20" name="图片 19"/>
          <p:cNvPicPr>
            <a:picLocks noChangeAspect="1"/>
          </p:cNvPicPr>
          <p:nvPr/>
        </p:nvPicPr>
        <p:blipFill rotWithShape="1">
          <a:blip r:embed="rId7" cstate="screen"/>
          <a:srcRect/>
          <a:stretch>
            <a:fillRect/>
          </a:stretch>
        </p:blipFill>
        <p:spPr>
          <a:xfrm>
            <a:off x="123748" y="4946619"/>
            <a:ext cx="2540173" cy="1743005"/>
          </a:xfrm>
          <a:prstGeom prst="rect">
            <a:avLst/>
          </a:prstGeom>
        </p:spPr>
      </p:pic>
      <p:pic>
        <p:nvPicPr>
          <p:cNvPr id="8" name="图片 7"/>
          <p:cNvPicPr>
            <a:picLocks noChangeAspect="1"/>
          </p:cNvPicPr>
          <p:nvPr/>
        </p:nvPicPr>
        <p:blipFill>
          <a:blip r:embed="rId8" cstate="screen"/>
          <a:stretch>
            <a:fillRect/>
          </a:stretch>
        </p:blipFill>
        <p:spPr>
          <a:xfrm rot="16200000">
            <a:off x="3380213" y="961385"/>
            <a:ext cx="5431587" cy="5439208"/>
          </a:xfrm>
          <a:prstGeom prst="rect">
            <a:avLst/>
          </a:prstGeom>
        </p:spPr>
      </p:pic>
      <p:sp>
        <p:nvSpPr>
          <p:cNvPr id="28" name="文本框 27"/>
          <p:cNvSpPr txBox="1"/>
          <p:nvPr/>
        </p:nvSpPr>
        <p:spPr>
          <a:xfrm>
            <a:off x="4387846" y="3314951"/>
            <a:ext cx="3416320" cy="954107"/>
          </a:xfrm>
          <a:prstGeom prst="rect">
            <a:avLst/>
          </a:prstGeom>
          <a:noFill/>
        </p:spPr>
        <p:txBody>
          <a:bodyPr wrap="none" rtlCol="0">
            <a:spAutoFit/>
            <a:scene3d>
              <a:camera prst="orthographicFront"/>
              <a:lightRig rig="threePt" dir="t"/>
            </a:scene3d>
            <a:sp3d contourW="12700"/>
          </a:bodyPr>
          <a:lstStyle/>
          <a:p>
            <a:pPr algn="ctr"/>
            <a:r>
              <a:rPr lang="zh-CN" altLang="en-US" sz="2800" b="1" dirty="0">
                <a:gradFill>
                  <a:gsLst>
                    <a:gs pos="0">
                      <a:srgbClr val="C00000"/>
                    </a:gs>
                    <a:gs pos="100000">
                      <a:srgbClr val="EB0000"/>
                    </a:gs>
                  </a:gsLst>
                  <a:lin ang="5400000" scaled="1"/>
                </a:gradFill>
              </a:rPr>
              <a:t>新时代人民政协</a:t>
            </a:r>
            <a:r>
              <a:rPr lang="zh-CN" altLang="en-US" sz="2800" b="1" dirty="0" smtClean="0">
                <a:gradFill>
                  <a:gsLst>
                    <a:gs pos="0">
                      <a:srgbClr val="C00000"/>
                    </a:gs>
                    <a:gs pos="100000">
                      <a:srgbClr val="EB0000"/>
                    </a:gs>
                  </a:gsLst>
                  <a:lin ang="5400000" scaled="1"/>
                </a:gradFill>
              </a:rPr>
              <a:t>提案</a:t>
            </a:r>
            <a:endParaRPr lang="en-US" altLang="zh-CN" sz="2800" b="1" dirty="0" smtClean="0">
              <a:gradFill>
                <a:gsLst>
                  <a:gs pos="0">
                    <a:srgbClr val="C00000"/>
                  </a:gs>
                  <a:gs pos="100000">
                    <a:srgbClr val="EB0000"/>
                  </a:gs>
                </a:gsLst>
                <a:lin ang="5400000" scaled="1"/>
              </a:gradFill>
            </a:endParaRPr>
          </a:p>
          <a:p>
            <a:pPr algn="ctr"/>
            <a:r>
              <a:rPr lang="zh-CN" altLang="en-US" sz="2800" b="1" dirty="0" smtClean="0">
                <a:gradFill>
                  <a:gsLst>
                    <a:gs pos="0">
                      <a:srgbClr val="C00000"/>
                    </a:gs>
                    <a:gs pos="100000">
                      <a:srgbClr val="EB0000"/>
                    </a:gs>
                  </a:gsLst>
                  <a:lin ang="5400000" scaled="1"/>
                </a:gradFill>
              </a:rPr>
              <a:t>和</a:t>
            </a:r>
            <a:r>
              <a:rPr lang="zh-CN" altLang="en-US" sz="2800" b="1" dirty="0">
                <a:gradFill>
                  <a:gsLst>
                    <a:gs pos="0">
                      <a:srgbClr val="C00000"/>
                    </a:gs>
                    <a:gs pos="100000">
                      <a:srgbClr val="EB0000"/>
                    </a:gs>
                  </a:gsLst>
                  <a:lin ang="5400000" scaled="1"/>
                </a:gradFill>
              </a:rPr>
              <a:t>社情民意信息工作</a:t>
            </a:r>
            <a:endParaRPr lang="zh-CN" altLang="en-US" sz="2800" b="1" dirty="0">
              <a:gradFill>
                <a:gsLst>
                  <a:gs pos="0">
                    <a:srgbClr val="C00000"/>
                  </a:gs>
                  <a:gs pos="100000">
                    <a:srgbClr val="EB0000"/>
                  </a:gs>
                </a:gsLst>
                <a:lin ang="5400000" scaled="1"/>
              </a:gradFill>
            </a:endParaRPr>
          </a:p>
        </p:txBody>
      </p:sp>
      <p:sp>
        <p:nvSpPr>
          <p:cNvPr id="29" name="文本框 28"/>
          <p:cNvSpPr txBox="1"/>
          <p:nvPr/>
        </p:nvSpPr>
        <p:spPr>
          <a:xfrm>
            <a:off x="5789666" y="2356286"/>
            <a:ext cx="612668"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gradFill>
                  <a:gsLst>
                    <a:gs pos="0">
                      <a:srgbClr val="C00000"/>
                    </a:gs>
                    <a:gs pos="100000">
                      <a:srgbClr val="EB0000"/>
                    </a:gs>
                  </a:gsLst>
                  <a:lin ang="5400000" scaled="1"/>
                </a:gradFill>
              </a:rPr>
              <a:t>4</a:t>
            </a:r>
            <a:endParaRPr lang="zh-CN" altLang="en-US" sz="6000" b="1" dirty="0">
              <a:gradFill>
                <a:gsLst>
                  <a:gs pos="0">
                    <a:srgbClr val="C00000"/>
                  </a:gs>
                  <a:gs pos="100000">
                    <a:srgbClr val="EB0000"/>
                  </a:gs>
                </a:gsLst>
                <a:lin ang="5400000" scaled="1"/>
              </a:gra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zh-CN" altLang="en-US" dirty="0" smtClean="0"/>
              <a:t>新时代</a:t>
            </a:r>
            <a:r>
              <a:rPr lang="zh-CN" altLang="en-US" dirty="0"/>
              <a:t>人民政协提案和社情民意信息工作</a:t>
            </a:r>
            <a:endParaRPr lang="zh-CN" altLang="en-US" dirty="0"/>
          </a:p>
        </p:txBody>
      </p:sp>
      <p:sp>
        <p:nvSpPr>
          <p:cNvPr id="3" name="内容占位符 2"/>
          <p:cNvSpPr>
            <a:spLocks noGrp="1"/>
          </p:cNvSpPr>
          <p:nvPr>
            <p:ph sz="quarter" idx="10"/>
          </p:nvPr>
        </p:nvSpPr>
        <p:spPr/>
        <p:txBody>
          <a:bodyPr/>
          <a:lstStyle/>
          <a:p>
            <a:r>
              <a:rPr lang="en-US" altLang="zh-CN" dirty="0" smtClean="0"/>
              <a:t>1</a:t>
            </a:r>
            <a:r>
              <a:rPr lang="zh-CN" altLang="en-US" dirty="0"/>
              <a:t>、提案工作、信息工作定位</a:t>
            </a:r>
            <a:r>
              <a:rPr lang="zh-CN" altLang="en-US" dirty="0" smtClean="0"/>
              <a:t>。</a:t>
            </a:r>
            <a:endParaRPr lang="en-US" altLang="zh-CN" dirty="0" smtClean="0"/>
          </a:p>
        </p:txBody>
      </p:sp>
      <p:sp>
        <p:nvSpPr>
          <p:cNvPr id="4" name="文本占位符 3"/>
          <p:cNvSpPr>
            <a:spLocks noGrp="1"/>
          </p:cNvSpPr>
          <p:nvPr>
            <p:ph type="body" sz="quarter" idx="11"/>
          </p:nvPr>
        </p:nvSpPr>
        <p:spPr>
          <a:xfrm>
            <a:off x="1241425" y="1581150"/>
            <a:ext cx="6411400" cy="456656"/>
          </a:xfrm>
        </p:spPr>
        <p:txBody>
          <a:bodyPr/>
          <a:lstStyle/>
          <a:p>
            <a:r>
              <a:rPr lang="zh-CN" altLang="en-US" dirty="0"/>
              <a:t>提案和社情民意信息的联系与区别</a:t>
            </a:r>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a:xfrm>
            <a:off x="1463040" y="2155371"/>
            <a:ext cx="9917723" cy="3775165"/>
          </a:xfrm>
        </p:spPr>
        <p:txBody>
          <a:bodyPr/>
          <a:lstStyle/>
          <a:p>
            <a:r>
              <a:rPr lang="zh-CN" altLang="en-US" dirty="0"/>
              <a:t> </a:t>
            </a:r>
            <a:r>
              <a:rPr lang="en-US" altLang="zh-CN" dirty="0"/>
              <a:t>2</a:t>
            </a:r>
            <a:r>
              <a:rPr lang="zh-CN" altLang="en-US" dirty="0"/>
              <a:t>、提案和信息的相互</a:t>
            </a:r>
            <a:r>
              <a:rPr lang="zh-CN" altLang="en-US" dirty="0" smtClean="0"/>
              <a:t>关系。</a:t>
            </a:r>
            <a:r>
              <a:rPr lang="zh-CN" altLang="en-US" dirty="0"/>
              <a:t>提案和信息同是书面意见、批评和建议，属于政治协商、民主监督、参政议政性质。它们有着千丝万缕的联系，也有着各自的规制。</a:t>
            </a:r>
            <a:endParaRPr lang="zh-CN" altLang="en-US" dirty="0"/>
          </a:p>
          <a:p>
            <a:r>
              <a:rPr lang="zh-CN" altLang="en-US" dirty="0"/>
              <a:t>首先、从定义来看，提案较之信息内涵大。</a:t>
            </a:r>
            <a:endParaRPr lang="zh-CN" altLang="en-US" dirty="0"/>
          </a:p>
          <a:p>
            <a:r>
              <a:rPr lang="zh-CN" altLang="en-US" dirty="0"/>
              <a:t>第二、从程序来看，信息较之提案具有“更高”的特点。  </a:t>
            </a:r>
            <a:endParaRPr lang="zh-CN" altLang="en-US" dirty="0"/>
          </a:p>
          <a:p>
            <a:r>
              <a:rPr lang="zh-CN" altLang="en-US" dirty="0"/>
              <a:t>第三、从时效上看，信息较之提案具有“更快”的特点。</a:t>
            </a:r>
            <a:endParaRPr lang="zh-CN" altLang="en-US" dirty="0"/>
          </a:p>
          <a:p>
            <a:r>
              <a:rPr lang="zh-CN" altLang="en-US" dirty="0"/>
              <a:t>第四、从内容上看，信息较之提案具有“更广”的特点。</a:t>
            </a:r>
            <a:endParaRPr lang="zh-CN" altLang="en-US" dirty="0"/>
          </a:p>
          <a:p>
            <a:r>
              <a:rPr lang="zh-CN" altLang="en-US" dirty="0"/>
              <a:t>第五、提案和信息可以互相转化。</a:t>
            </a:r>
            <a:endParaRPr lang="zh-CN" altLang="en-US" dirty="0"/>
          </a:p>
          <a:p>
            <a:endParaRPr lang="zh-CN" altLang="en-US" dirty="0"/>
          </a:p>
        </p:txBody>
      </p:sp>
      <p:sp>
        <p:nvSpPr>
          <p:cNvPr id="4" name="文本占位符 3"/>
          <p:cNvSpPr>
            <a:spLocks noGrp="1"/>
          </p:cNvSpPr>
          <p:nvPr>
            <p:ph type="body" sz="quarter" idx="11"/>
          </p:nvPr>
        </p:nvSpPr>
        <p:spPr>
          <a:xfrm>
            <a:off x="1241424" y="1581150"/>
            <a:ext cx="5693947" cy="456656"/>
          </a:xfrm>
        </p:spPr>
        <p:txBody>
          <a:bodyPr/>
          <a:lstStyle/>
          <a:p>
            <a:r>
              <a:rPr lang="zh-CN" altLang="en-US" dirty="0"/>
              <a:t>提案和社情民意信息的联系与区别</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4视频.mp4">
            <a:hlinkClick r:id="" action="ppaction://media"/>
          </p:cNvPr>
          <p:cNvPicPr>
            <a:picLocks noGrp="1" noRot="1" noChangeAspect="1"/>
          </p:cNvPicPr>
          <p:nvPr>
            <p:ph sz="quarter" idx="10"/>
            <a:videoFile r:link="rId1"/>
            <p:extLst>
              <p:ext uri="{DAA4B4D4-6D71-4841-9C94-3DE7FCFB9230}">
                <p14:media xmlns:p14="http://schemas.microsoft.com/office/powerpoint/2010/main" r:link="rId2"/>
              </p:ext>
            </p:extLst>
          </p:nvPr>
        </p:nvPicPr>
        <p:blipFill>
          <a:blip r:embed="rId3"/>
          <a:stretch>
            <a:fillRect/>
          </a:stretch>
        </p:blipFill>
        <p:spPr>
          <a:xfrm>
            <a:off x="1175658" y="757748"/>
            <a:ext cx="9753600" cy="5606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4" name="文本占位符 3"/>
          <p:cNvSpPr>
            <a:spLocks noGrp="1"/>
          </p:cNvSpPr>
          <p:nvPr>
            <p:ph type="body" sz="quarter" idx="11"/>
          </p:nvPr>
        </p:nvSpPr>
        <p:spPr/>
        <p:txBody>
          <a:bodyPr/>
          <a:lstStyle/>
          <a:p>
            <a:r>
              <a:rPr lang="zh-CN" altLang="en-US" dirty="0"/>
              <a:t>提案写作的要领</a:t>
            </a:r>
            <a:endParaRPr lang="zh-CN" altLang="en-US" dirty="0"/>
          </a:p>
          <a:p>
            <a:endParaRPr lang="zh-CN" altLang="en-US" dirty="0"/>
          </a:p>
        </p:txBody>
      </p:sp>
      <p:sp>
        <p:nvSpPr>
          <p:cNvPr id="5" name="内容占位符 4"/>
          <p:cNvSpPr>
            <a:spLocks noGrp="1"/>
          </p:cNvSpPr>
          <p:nvPr>
            <p:ph sz="quarter" idx="10"/>
          </p:nvPr>
        </p:nvSpPr>
        <p:spPr/>
        <p:txBody>
          <a:bodyPr/>
          <a:lstStyle/>
          <a:p>
            <a:r>
              <a:rPr lang="zh-CN" altLang="en-US" dirty="0"/>
              <a:t>提得</a:t>
            </a:r>
            <a:r>
              <a:rPr lang="zh-CN" altLang="en-US" dirty="0" smtClean="0"/>
              <a:t>对，办</a:t>
            </a:r>
            <a:r>
              <a:rPr lang="zh-CN" altLang="en-US" dirty="0"/>
              <a:t>得</a:t>
            </a:r>
            <a:r>
              <a:rPr lang="zh-CN" altLang="en-US" dirty="0" smtClean="0"/>
              <a:t>好，落得实，立</a:t>
            </a:r>
            <a:r>
              <a:rPr lang="zh-CN" altLang="en-US" dirty="0"/>
              <a:t>得住</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p:txBody>
          <a:bodyPr/>
          <a:lstStyle/>
          <a:p>
            <a:r>
              <a:rPr lang="zh-CN" altLang="en-US" dirty="0" smtClean="0"/>
              <a:t>契合</a:t>
            </a:r>
            <a:r>
              <a:rPr lang="zh-CN" altLang="en-US" dirty="0"/>
              <a:t>中心任务、符合决策需要、体现人民心声。</a:t>
            </a:r>
            <a:endParaRPr lang="zh-CN" altLang="en-US" dirty="0"/>
          </a:p>
          <a:p>
            <a:r>
              <a:rPr lang="zh-CN" altLang="en-US" dirty="0"/>
              <a:t>具体说，站位全局工作，关注人民利益，视野要宽、切口要小，切中要害，落到实处。</a:t>
            </a:r>
            <a:endParaRPr lang="zh-CN" altLang="en-US" dirty="0"/>
          </a:p>
          <a:p>
            <a:r>
              <a:rPr lang="zh-CN" altLang="en-US" dirty="0"/>
              <a:t>方向正确、围绕中心、切合民生、熟悉的领域和问题、选题相对集中和连续、一事一案简明扼要。</a:t>
            </a:r>
            <a:endParaRPr lang="zh-CN" altLang="en-US" dirty="0"/>
          </a:p>
          <a:p>
            <a:r>
              <a:rPr lang="zh-CN" altLang="en-US" dirty="0"/>
              <a:t>（提案不是学术论文，其最终目的是要解决实际问题，恰恰需要反复提出，以促进问题解决。也就是说，提案不怕而且需要重复、连续地提出，当然重复并不是指低水平重复，而是持续关注、持续跟踪、持续建议）</a:t>
            </a:r>
            <a:endParaRPr lang="zh-CN" altLang="en-US" dirty="0"/>
          </a:p>
          <a:p>
            <a:endParaRPr lang="zh-CN" altLang="en-US" dirty="0"/>
          </a:p>
        </p:txBody>
      </p:sp>
      <p:sp>
        <p:nvSpPr>
          <p:cNvPr id="5" name="文本占位符 4"/>
          <p:cNvSpPr>
            <a:spLocks noGrp="1"/>
          </p:cNvSpPr>
          <p:nvPr>
            <p:ph type="body" sz="quarter" idx="11"/>
          </p:nvPr>
        </p:nvSpPr>
        <p:spPr/>
        <p:txBody>
          <a:bodyPr/>
          <a:lstStyle/>
          <a:p>
            <a:r>
              <a:rPr lang="en-US" altLang="zh-CN" dirty="0"/>
              <a:t>1</a:t>
            </a:r>
            <a:r>
              <a:rPr lang="zh-CN" altLang="en-US" dirty="0"/>
              <a:t>、题好一半文</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p:txBody>
          <a:bodyPr/>
          <a:lstStyle/>
          <a:p>
            <a:r>
              <a:rPr lang="zh-CN" altLang="en-US" dirty="0" smtClean="0"/>
              <a:t>一</a:t>
            </a:r>
            <a:r>
              <a:rPr lang="zh-CN" altLang="en-US" dirty="0"/>
              <a:t>是了解以往的提案情况（老话题写出新意境）</a:t>
            </a:r>
            <a:r>
              <a:rPr lang="zh-CN" altLang="en-US" dirty="0" smtClean="0"/>
              <a:t>。</a:t>
            </a:r>
            <a:endParaRPr lang="en-US" altLang="zh-CN" dirty="0" smtClean="0"/>
          </a:p>
          <a:p>
            <a:r>
              <a:rPr lang="zh-CN" altLang="en-US" dirty="0" smtClean="0"/>
              <a:t>二</a:t>
            </a:r>
            <a:r>
              <a:rPr lang="zh-CN" altLang="en-US" dirty="0"/>
              <a:t>是深入基层调研获取第一手资料。（针对实际的，有针对性的建议）</a:t>
            </a:r>
            <a:r>
              <a:rPr lang="zh-CN" altLang="en-US" dirty="0" smtClean="0"/>
              <a:t>。</a:t>
            </a:r>
            <a:endParaRPr lang="en-US" altLang="zh-CN" dirty="0" smtClean="0"/>
          </a:p>
          <a:p>
            <a:r>
              <a:rPr lang="zh-CN" altLang="en-US" dirty="0" smtClean="0"/>
              <a:t>三</a:t>
            </a:r>
            <a:r>
              <a:rPr lang="zh-CN" altLang="en-US" dirty="0"/>
              <a:t>是尽量和有关部门进行沟通交流（知道现在工作做到哪一步，解决问题的关键和瓶颈所在）。</a:t>
            </a:r>
            <a:endParaRPr lang="zh-CN" altLang="en-US" dirty="0"/>
          </a:p>
          <a:p>
            <a:endParaRPr lang="zh-CN" altLang="en-US" dirty="0"/>
          </a:p>
        </p:txBody>
      </p:sp>
      <p:sp>
        <p:nvSpPr>
          <p:cNvPr id="5" name="文本占位符 4"/>
          <p:cNvSpPr>
            <a:spLocks noGrp="1"/>
          </p:cNvSpPr>
          <p:nvPr>
            <p:ph type="body" sz="quarter" idx="11"/>
          </p:nvPr>
        </p:nvSpPr>
        <p:spPr/>
        <p:txBody>
          <a:bodyPr/>
          <a:lstStyle/>
          <a:p>
            <a:r>
              <a:rPr lang="en-US" altLang="zh-CN" dirty="0"/>
              <a:t>2</a:t>
            </a:r>
            <a:r>
              <a:rPr lang="zh-CN" altLang="en-US" dirty="0"/>
              <a:t>、问题要</a:t>
            </a:r>
            <a:r>
              <a:rPr lang="zh-CN" altLang="en-US" dirty="0" smtClean="0"/>
              <a:t>调研</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p:txBody>
          <a:bodyPr/>
          <a:lstStyle/>
          <a:p>
            <a:r>
              <a:rPr lang="zh-CN" altLang="en-US" dirty="0" smtClean="0"/>
              <a:t>一</a:t>
            </a:r>
            <a:r>
              <a:rPr lang="zh-CN" altLang="en-US" dirty="0"/>
              <a:t>是具体措施上动脑筋（不外领导重视、增加投入、政策优惠、完善体制机制、加强宣传）</a:t>
            </a:r>
            <a:r>
              <a:rPr lang="zh-CN" altLang="en-US" dirty="0" smtClean="0"/>
              <a:t>。</a:t>
            </a:r>
            <a:endParaRPr lang="en-US" altLang="zh-CN" dirty="0" smtClean="0"/>
          </a:p>
          <a:p>
            <a:r>
              <a:rPr lang="zh-CN" altLang="en-US" dirty="0" smtClean="0"/>
              <a:t>二</a:t>
            </a:r>
            <a:r>
              <a:rPr lang="zh-CN" altLang="en-US" dirty="0"/>
              <a:t>是针对问题的关键出主意（主要矛盾，矛盾的主要方面，避免承办单位过多</a:t>
            </a:r>
            <a:r>
              <a:rPr lang="en-US" altLang="zh-CN" dirty="0"/>
              <a:t>4</a:t>
            </a:r>
            <a:r>
              <a:rPr lang="zh-CN" altLang="en-US" dirty="0"/>
              <a:t>家</a:t>
            </a:r>
            <a:r>
              <a:rPr lang="zh-CN" altLang="en-US" dirty="0" smtClean="0"/>
              <a:t>）</a:t>
            </a:r>
            <a:endParaRPr lang="en-US" altLang="zh-CN" dirty="0" smtClean="0"/>
          </a:p>
          <a:p>
            <a:r>
              <a:rPr lang="zh-CN" altLang="en-US" dirty="0" smtClean="0"/>
              <a:t>三</a:t>
            </a:r>
            <a:r>
              <a:rPr lang="zh-CN" altLang="en-US" dirty="0"/>
              <a:t>是在综合协调上想办法（系统思维、综合考量，在办法和步骤上分出轻重主次先后）</a:t>
            </a:r>
            <a:endParaRPr lang="zh-CN" altLang="en-US" dirty="0"/>
          </a:p>
          <a:p>
            <a:endParaRPr lang="zh-CN" altLang="en-US" dirty="0"/>
          </a:p>
        </p:txBody>
      </p:sp>
      <p:sp>
        <p:nvSpPr>
          <p:cNvPr id="5" name="文本占位符 4"/>
          <p:cNvSpPr>
            <a:spLocks noGrp="1"/>
          </p:cNvSpPr>
          <p:nvPr>
            <p:ph type="body" sz="quarter" idx="11"/>
          </p:nvPr>
        </p:nvSpPr>
        <p:spPr/>
        <p:txBody>
          <a:bodyPr/>
          <a:lstStyle/>
          <a:p>
            <a:r>
              <a:rPr lang="en-US" altLang="zh-CN" dirty="0"/>
              <a:t>3</a:t>
            </a:r>
            <a:r>
              <a:rPr lang="zh-CN" altLang="en-US" dirty="0"/>
              <a:t>、建议要有操作</a:t>
            </a:r>
            <a:r>
              <a:rPr lang="zh-CN" altLang="en-US" dirty="0" smtClean="0"/>
              <a:t>性</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p:txBody>
          <a:bodyPr/>
          <a:lstStyle/>
          <a:p>
            <a:r>
              <a:rPr lang="zh-CN" altLang="en-US" dirty="0"/>
              <a:t>提案建议实不实不能靠提案的人自己说了算。如果提办双方说不到一块去，“剃头挑子一头热”，办理效果难免打折扣。提案要抓住承办单位有能力办、办了能产生正面效应的那些事儿。建议要具有可操作性，画出路标，指明方向，让承办单位知道从哪儿着手，这样，双方才容易达成共识。提案承办单位也要认真对待办理工作，认识到委员递交提案是来给自己的工作帮忙的，帮忙的事当然要欢迎。</a:t>
            </a:r>
            <a:endParaRPr lang="zh-CN" altLang="en-US" dirty="0"/>
          </a:p>
        </p:txBody>
      </p:sp>
      <p:sp>
        <p:nvSpPr>
          <p:cNvPr id="5" name="文本占位符 4"/>
          <p:cNvSpPr>
            <a:spLocks noGrp="1"/>
          </p:cNvSpPr>
          <p:nvPr>
            <p:ph type="body" sz="quarter" idx="11"/>
          </p:nvPr>
        </p:nvSpPr>
        <p:spPr/>
        <p:txBody>
          <a:bodyPr/>
          <a:lstStyle/>
          <a:p>
            <a:r>
              <a:rPr lang="en-US" altLang="zh-CN" dirty="0"/>
              <a:t>3</a:t>
            </a:r>
            <a:r>
              <a:rPr lang="zh-CN" altLang="en-US" dirty="0"/>
              <a:t>、建议要有操作</a:t>
            </a:r>
            <a:r>
              <a:rPr lang="zh-CN" altLang="en-US" dirty="0" smtClean="0"/>
              <a:t>性</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 y="0"/>
            <a:ext cx="12191999" cy="6858000"/>
          </a:xfrm>
          <a:prstGeom prst="rect">
            <a:avLst/>
          </a:prstGeom>
        </p:spPr>
      </p:pic>
      <p:pic>
        <p:nvPicPr>
          <p:cNvPr id="21" name="图片 20"/>
          <p:cNvPicPr>
            <a:picLocks noChangeAspect="1"/>
          </p:cNvPicPr>
          <p:nvPr/>
        </p:nvPicPr>
        <p:blipFill>
          <a:blip r:embed="rId2"/>
          <a:stretch>
            <a:fillRect/>
          </a:stretch>
        </p:blipFill>
        <p:spPr>
          <a:xfrm>
            <a:off x="-526" y="-298"/>
            <a:ext cx="12193057" cy="6858595"/>
          </a:xfrm>
          <a:prstGeom prst="rect">
            <a:avLst/>
          </a:prstGeom>
        </p:spPr>
      </p:pic>
      <p:pic>
        <p:nvPicPr>
          <p:cNvPr id="3" name="图片 2"/>
          <p:cNvPicPr>
            <a:picLocks noChangeAspect="1"/>
          </p:cNvPicPr>
          <p:nvPr/>
        </p:nvPicPr>
        <p:blipFill rotWithShape="1">
          <a:blip r:embed="rId3" cstate="hqprint"/>
          <a:srcRect/>
          <a:stretch>
            <a:fillRect/>
          </a:stretch>
        </p:blipFill>
        <p:spPr>
          <a:xfrm>
            <a:off x="0" y="0"/>
            <a:ext cx="12192000" cy="3352800"/>
          </a:xfrm>
          <a:prstGeom prst="rect">
            <a:avLst/>
          </a:prstGeom>
        </p:spPr>
      </p:pic>
      <p:pic>
        <p:nvPicPr>
          <p:cNvPr id="14" name="图片 13"/>
          <p:cNvPicPr>
            <a:picLocks noChangeAspect="1"/>
          </p:cNvPicPr>
          <p:nvPr/>
        </p:nvPicPr>
        <p:blipFill rotWithShape="1">
          <a:blip r:embed="rId4" cstate="screen"/>
          <a:srcRect/>
          <a:stretch>
            <a:fillRect/>
          </a:stretch>
        </p:blipFill>
        <p:spPr>
          <a:xfrm>
            <a:off x="10586954" y="3195637"/>
            <a:ext cx="1700084" cy="930368"/>
          </a:xfrm>
          <a:prstGeom prst="rect">
            <a:avLst/>
          </a:prstGeom>
        </p:spPr>
      </p:pic>
      <p:pic>
        <p:nvPicPr>
          <p:cNvPr id="15" name="图片 14"/>
          <p:cNvPicPr>
            <a:picLocks noChangeAspect="1"/>
          </p:cNvPicPr>
          <p:nvPr/>
        </p:nvPicPr>
        <p:blipFill rotWithShape="1">
          <a:blip r:embed="rId5" cstate="screen"/>
          <a:srcRect/>
          <a:stretch>
            <a:fillRect/>
          </a:stretch>
        </p:blipFill>
        <p:spPr>
          <a:xfrm flipH="1" flipV="1">
            <a:off x="57150" y="2660526"/>
            <a:ext cx="1733549" cy="1078877"/>
          </a:xfrm>
          <a:prstGeom prst="rect">
            <a:avLst/>
          </a:prstGeom>
        </p:spPr>
      </p:pic>
      <p:pic>
        <p:nvPicPr>
          <p:cNvPr id="24" name="图片 23"/>
          <p:cNvPicPr>
            <a:picLocks noChangeAspect="1"/>
          </p:cNvPicPr>
          <p:nvPr/>
        </p:nvPicPr>
        <p:blipFill>
          <a:blip r:embed="rId6" cstate="screen"/>
          <a:stretch>
            <a:fillRect/>
          </a:stretch>
        </p:blipFill>
        <p:spPr>
          <a:xfrm>
            <a:off x="9791706" y="4689412"/>
            <a:ext cx="1828723" cy="2168736"/>
          </a:xfrm>
          <a:prstGeom prst="rect">
            <a:avLst/>
          </a:prstGeom>
        </p:spPr>
      </p:pic>
      <p:pic>
        <p:nvPicPr>
          <p:cNvPr id="20" name="图片 19"/>
          <p:cNvPicPr>
            <a:picLocks noChangeAspect="1"/>
          </p:cNvPicPr>
          <p:nvPr/>
        </p:nvPicPr>
        <p:blipFill rotWithShape="1">
          <a:blip r:embed="rId7" cstate="screen"/>
          <a:srcRect/>
          <a:stretch>
            <a:fillRect/>
          </a:stretch>
        </p:blipFill>
        <p:spPr>
          <a:xfrm>
            <a:off x="123748" y="4946619"/>
            <a:ext cx="2540173" cy="1743005"/>
          </a:xfrm>
          <a:prstGeom prst="rect">
            <a:avLst/>
          </a:prstGeom>
        </p:spPr>
      </p:pic>
      <p:pic>
        <p:nvPicPr>
          <p:cNvPr id="8" name="图片 7"/>
          <p:cNvPicPr>
            <a:picLocks noChangeAspect="1"/>
          </p:cNvPicPr>
          <p:nvPr/>
        </p:nvPicPr>
        <p:blipFill>
          <a:blip r:embed="rId8" cstate="screen"/>
          <a:stretch>
            <a:fillRect/>
          </a:stretch>
        </p:blipFill>
        <p:spPr>
          <a:xfrm rot="16200000">
            <a:off x="3380213" y="961385"/>
            <a:ext cx="5431587" cy="5439208"/>
          </a:xfrm>
          <a:prstGeom prst="rect">
            <a:avLst/>
          </a:prstGeom>
        </p:spPr>
      </p:pic>
      <p:sp>
        <p:nvSpPr>
          <p:cNvPr id="28" name="文本框 27"/>
          <p:cNvSpPr txBox="1"/>
          <p:nvPr/>
        </p:nvSpPr>
        <p:spPr>
          <a:xfrm>
            <a:off x="4849513" y="3314951"/>
            <a:ext cx="2492990" cy="1200329"/>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新时代</a:t>
            </a:r>
            <a:r>
              <a:rPr lang="zh-CN" altLang="en-US" sz="3600" b="1" dirty="0" smtClean="0">
                <a:gradFill>
                  <a:gsLst>
                    <a:gs pos="0">
                      <a:srgbClr val="C00000"/>
                    </a:gs>
                    <a:gs pos="100000">
                      <a:srgbClr val="EB0000"/>
                    </a:gs>
                  </a:gsLst>
                  <a:lin ang="5400000" scaled="1"/>
                </a:gradFill>
              </a:rPr>
              <a:t>政协</a:t>
            </a:r>
            <a:br>
              <a:rPr lang="en-US" altLang="zh-CN" sz="3600" b="1" dirty="0" smtClean="0">
                <a:gradFill>
                  <a:gsLst>
                    <a:gs pos="0">
                      <a:srgbClr val="C00000"/>
                    </a:gs>
                    <a:gs pos="100000">
                      <a:srgbClr val="EB0000"/>
                    </a:gs>
                  </a:gsLst>
                  <a:lin ang="5400000" scaled="1"/>
                </a:gradFill>
              </a:rPr>
            </a:br>
            <a:r>
              <a:rPr lang="zh-CN" altLang="en-US" sz="3600" b="1" dirty="0" smtClean="0">
                <a:gradFill>
                  <a:gsLst>
                    <a:gs pos="0">
                      <a:srgbClr val="C00000"/>
                    </a:gs>
                    <a:gs pos="100000">
                      <a:srgbClr val="EB0000"/>
                    </a:gs>
                  </a:gsLst>
                  <a:lin ang="5400000" scaled="1"/>
                </a:gradFill>
              </a:rPr>
              <a:t>委员</a:t>
            </a:r>
            <a:r>
              <a:rPr lang="zh-CN" altLang="en-US" sz="3600" b="1" dirty="0">
                <a:gradFill>
                  <a:gsLst>
                    <a:gs pos="0">
                      <a:srgbClr val="C00000"/>
                    </a:gs>
                    <a:gs pos="100000">
                      <a:srgbClr val="EB0000"/>
                    </a:gs>
                  </a:gsLst>
                  <a:lin ang="5400000" scaled="1"/>
                </a:gradFill>
              </a:rPr>
              <a:t>的视野</a:t>
            </a:r>
            <a:endParaRPr lang="zh-CN" altLang="en-US" sz="3600" b="1" dirty="0">
              <a:gradFill>
                <a:gsLst>
                  <a:gs pos="0">
                    <a:srgbClr val="C00000"/>
                  </a:gs>
                  <a:gs pos="100000">
                    <a:srgbClr val="EB0000"/>
                  </a:gs>
                </a:gsLst>
                <a:lin ang="5400000" scaled="1"/>
              </a:gradFill>
            </a:endParaRPr>
          </a:p>
        </p:txBody>
      </p:sp>
      <p:sp>
        <p:nvSpPr>
          <p:cNvPr id="29" name="文本框 28"/>
          <p:cNvSpPr txBox="1"/>
          <p:nvPr/>
        </p:nvSpPr>
        <p:spPr>
          <a:xfrm>
            <a:off x="5789666" y="2356286"/>
            <a:ext cx="612668"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gradFill>
                  <a:gsLst>
                    <a:gs pos="0">
                      <a:srgbClr val="C00000"/>
                    </a:gs>
                    <a:gs pos="100000">
                      <a:srgbClr val="EB0000"/>
                    </a:gs>
                  </a:gsLst>
                  <a:lin ang="5400000" scaled="1"/>
                </a:gradFill>
              </a:rPr>
              <a:t>1</a:t>
            </a:r>
            <a:endParaRPr lang="zh-CN" altLang="en-US" sz="6000" b="1" dirty="0">
              <a:gradFill>
                <a:gsLst>
                  <a:gs pos="0">
                    <a:srgbClr val="C00000"/>
                  </a:gs>
                  <a:gs pos="100000">
                    <a:srgbClr val="EB0000"/>
                  </a:gs>
                </a:gsLst>
                <a:lin ang="5400000" scaled="1"/>
              </a:gra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p:txBody>
          <a:bodyPr/>
          <a:lstStyle/>
          <a:p>
            <a:pPr indent="0" algn="ctr"/>
            <a:r>
              <a:rPr lang="zh-CN" altLang="en-US" dirty="0" smtClean="0"/>
              <a:t>中国人民政治协商会议全国委员会</a:t>
            </a:r>
            <a:r>
              <a:rPr lang="zh-CN" altLang="en-US" dirty="0"/>
              <a:t>提案审查工作细则</a:t>
            </a:r>
            <a:endParaRPr lang="zh-CN" altLang="en-US" dirty="0"/>
          </a:p>
          <a:p>
            <a:pPr indent="0" algn="ctr"/>
            <a:r>
              <a:rPr lang="zh-CN" altLang="en-US" sz="1800" dirty="0"/>
              <a:t>（</a:t>
            </a:r>
            <a:r>
              <a:rPr lang="en-US" altLang="zh-CN" sz="1800" dirty="0"/>
              <a:t>2017</a:t>
            </a:r>
            <a:r>
              <a:rPr lang="zh-CN" altLang="en-US" sz="1800" dirty="0"/>
              <a:t>年</a:t>
            </a:r>
            <a:r>
              <a:rPr lang="en-US" altLang="zh-CN" sz="1800" dirty="0"/>
              <a:t>9</a:t>
            </a:r>
            <a:r>
              <a:rPr lang="zh-CN" altLang="en-US" sz="1800" dirty="0"/>
              <a:t>月</a:t>
            </a:r>
            <a:r>
              <a:rPr lang="en-US" altLang="zh-CN" sz="1800" dirty="0"/>
              <a:t>26</a:t>
            </a:r>
            <a:r>
              <a:rPr lang="zh-CN" altLang="en-US" sz="1800" dirty="0"/>
              <a:t>日政协第十二届全国委员会第六十四次主席会议通过）</a:t>
            </a:r>
            <a:endParaRPr lang="zh-CN" altLang="en-US" sz="1800" dirty="0"/>
          </a:p>
          <a:p>
            <a:pPr indent="0"/>
            <a:r>
              <a:rPr lang="zh-CN" altLang="en-US" sz="2400" dirty="0">
                <a:latin typeface="宋体" panose="02010600030101010101" pitchFamily="2" charset="-122"/>
                <a:ea typeface="宋体" panose="02010600030101010101" pitchFamily="2" charset="-122"/>
              </a:rPr>
              <a:t>第六条  有下列情形之一的提案，不予立案。</a:t>
            </a:r>
            <a:endParaRPr lang="zh-CN" altLang="en-US" sz="2400"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（一）与党的理论和路线方针政策不相符的。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（二）国家宪法和法律法规禁止的。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（三）涉及党和国家秘密的。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（四）与中国人民政治协商会议章程或政协全体会议决议、常务委员会会议决议相违背的</a:t>
            </a:r>
            <a:r>
              <a:rPr lang="zh-CN" altLang="en-US"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sp>
        <p:nvSpPr>
          <p:cNvPr id="5" name="文本占位符 4"/>
          <p:cNvSpPr>
            <a:spLocks noGrp="1"/>
          </p:cNvSpPr>
          <p:nvPr>
            <p:ph type="body" sz="quarter" idx="11"/>
          </p:nvPr>
        </p:nvSpPr>
        <p:spPr>
          <a:xfrm>
            <a:off x="1241424" y="1581150"/>
            <a:ext cx="7072581" cy="456656"/>
          </a:xfrm>
        </p:spPr>
        <p:txBody>
          <a:bodyPr/>
          <a:lstStyle/>
          <a:p>
            <a:r>
              <a:rPr lang="en-US" altLang="zh-CN" dirty="0"/>
              <a:t>4</a:t>
            </a:r>
            <a:r>
              <a:rPr lang="zh-CN" altLang="en-US" dirty="0"/>
              <a:t>、了解不立案情形，避免走弯路</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3" name="内容占位符 2"/>
          <p:cNvSpPr>
            <a:spLocks noGrp="1"/>
          </p:cNvSpPr>
          <p:nvPr>
            <p:ph sz="quarter" idx="10"/>
          </p:nvPr>
        </p:nvSpPr>
        <p:spPr/>
        <p:txBody>
          <a:bodyPr/>
          <a:lstStyle/>
          <a:p>
            <a:r>
              <a:rPr lang="zh-CN" altLang="en-US" dirty="0">
                <a:latin typeface="宋体" panose="02010600030101010101" pitchFamily="2" charset="-122"/>
                <a:ea typeface="宋体" panose="02010600030101010101" pitchFamily="2" charset="-122"/>
              </a:rPr>
              <a:t>（五）由委员中的中共党员提出的对党内有关组织、人事安排等方面有意见的。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（六）由委员中的民主党派和工商联成员提出的反映本组织内部问题的。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（七）进入诉讼程序或者行政复议、仲裁程序、尚未结案的</a:t>
            </a:r>
            <a:r>
              <a:rPr lang="zh-CN" altLang="en-US" dirty="0" smtClean="0">
                <a:latin typeface="宋体" panose="02010600030101010101" pitchFamily="2" charset="-122"/>
                <a:ea typeface="宋体" panose="02010600030101010101" pitchFamily="2" charset="-122"/>
              </a:rPr>
              <a:t>。</a:t>
            </a:r>
            <a:endParaRPr lang="en-US" altLang="zh-CN" dirty="0" smtClean="0"/>
          </a:p>
          <a:p>
            <a:r>
              <a:rPr lang="zh-CN" altLang="en-US" dirty="0">
                <a:latin typeface="宋体" panose="02010600030101010101" pitchFamily="2" charset="-122"/>
                <a:ea typeface="宋体" panose="02010600030101010101" pitchFamily="2" charset="-122"/>
              </a:rPr>
              <a:t>（八）涉及执纪执法机关正在审查的涉嫌违纪违法问题的</a:t>
            </a:r>
            <a:r>
              <a:rPr lang="zh-CN" altLang="en-US"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sp>
        <p:nvSpPr>
          <p:cNvPr id="4" name="文本占位符 3"/>
          <p:cNvSpPr>
            <a:spLocks noGrp="1"/>
          </p:cNvSpPr>
          <p:nvPr>
            <p:ph type="body" sz="quarter" idx="11"/>
          </p:nvPr>
        </p:nvSpPr>
        <p:spPr>
          <a:xfrm>
            <a:off x="1241424" y="1581150"/>
            <a:ext cx="7072581" cy="456656"/>
          </a:xfrm>
        </p:spPr>
        <p:txBody>
          <a:bodyPr/>
          <a:lstStyle/>
          <a:p>
            <a:r>
              <a:rPr lang="en-US" altLang="zh-CN" dirty="0"/>
              <a:t>4</a:t>
            </a:r>
            <a:r>
              <a:rPr lang="zh-CN" altLang="en-US" dirty="0"/>
              <a:t>、了解不立案情形，避免走弯路</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3" name="内容占位符 2"/>
          <p:cNvSpPr>
            <a:spLocks noGrp="1"/>
          </p:cNvSpPr>
          <p:nvPr>
            <p:ph sz="quarter" idx="10"/>
          </p:nvPr>
        </p:nvSpPr>
        <p:spPr/>
        <p:txBody>
          <a:bodyPr/>
          <a:lstStyle/>
          <a:p>
            <a:r>
              <a:rPr lang="zh-CN" altLang="en-US" dirty="0">
                <a:latin typeface="宋体" panose="02010600030101010101" pitchFamily="2" charset="-122"/>
                <a:ea typeface="宋体" panose="02010600030101010101" pitchFamily="2" charset="-122"/>
              </a:rPr>
              <a:t>（九）超出人民政协履职范围，对国家机关及其工作人员要求进行质询或追责的。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（十）涉及举报单位和个人的。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（十一）单纯要求机构编制，或为具体项目争取资金的。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（十二）为本人或亲友解决个人问题的，或代转他人来信的。</a:t>
            </a:r>
            <a:endParaRPr lang="zh-CN" altLang="en-US" dirty="0">
              <a:latin typeface="宋体" panose="02010600030101010101" pitchFamily="2" charset="-122"/>
              <a:ea typeface="宋体" panose="02010600030101010101" pitchFamily="2" charset="-122"/>
            </a:endParaRPr>
          </a:p>
          <a:p>
            <a:endParaRPr lang="zh-CN" altLang="en-US" dirty="0"/>
          </a:p>
        </p:txBody>
      </p:sp>
      <p:sp>
        <p:nvSpPr>
          <p:cNvPr id="4" name="文本占位符 3"/>
          <p:cNvSpPr>
            <a:spLocks noGrp="1"/>
          </p:cNvSpPr>
          <p:nvPr>
            <p:ph type="body" sz="quarter" idx="11"/>
          </p:nvPr>
        </p:nvSpPr>
        <p:spPr>
          <a:xfrm>
            <a:off x="1241424" y="1581150"/>
            <a:ext cx="6172249" cy="456656"/>
          </a:xfrm>
        </p:spPr>
        <p:txBody>
          <a:bodyPr/>
          <a:lstStyle/>
          <a:p>
            <a:r>
              <a:rPr lang="en-US" altLang="zh-CN" dirty="0"/>
              <a:t>4</a:t>
            </a:r>
            <a:r>
              <a:rPr lang="zh-CN" altLang="en-US" dirty="0"/>
              <a:t>、了解不立案情形，避免走弯路</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p:txBody>
          <a:bodyPr/>
          <a:lstStyle/>
          <a:p>
            <a:r>
              <a:rPr lang="zh-CN" altLang="en-US" dirty="0">
                <a:latin typeface="宋体" panose="02010600030101010101" pitchFamily="2" charset="-122"/>
                <a:ea typeface="宋体" panose="02010600030101010101" pitchFamily="2" charset="-122"/>
              </a:rPr>
              <a:t>（十三）宣传、推介具体作品、产品的。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（十四）属于纯学术讨论的。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（十五）所提问题已经得到解决的。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（十六）涉及香港特别行政区、澳门特别行政区自治范围内事务的。</a:t>
            </a: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（十七）提案审查委员会或提案委员会全体会议审定不予立案的其他情况。</a:t>
            </a:r>
            <a:endParaRPr lang="zh-CN" altLang="en-US" dirty="0">
              <a:latin typeface="宋体" panose="02010600030101010101" pitchFamily="2" charset="-122"/>
              <a:ea typeface="宋体" panose="02010600030101010101" pitchFamily="2" charset="-122"/>
            </a:endParaRPr>
          </a:p>
          <a:p>
            <a:endParaRPr lang="zh-CN" altLang="en-US" dirty="0"/>
          </a:p>
        </p:txBody>
      </p:sp>
      <p:sp>
        <p:nvSpPr>
          <p:cNvPr id="5" name="文本占位符 4"/>
          <p:cNvSpPr>
            <a:spLocks noGrp="1"/>
          </p:cNvSpPr>
          <p:nvPr>
            <p:ph type="body" sz="quarter" idx="11"/>
          </p:nvPr>
        </p:nvSpPr>
        <p:spPr>
          <a:xfrm>
            <a:off x="1241425" y="1581150"/>
            <a:ext cx="5947166" cy="456656"/>
          </a:xfrm>
        </p:spPr>
        <p:txBody>
          <a:bodyPr/>
          <a:lstStyle/>
          <a:p>
            <a:r>
              <a:rPr lang="en-US" altLang="zh-CN" dirty="0"/>
              <a:t>4</a:t>
            </a:r>
            <a:r>
              <a:rPr lang="zh-CN" altLang="en-US" dirty="0"/>
              <a:t>、了解不立案情形，避免走弯路</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4" name="文本占位符 3"/>
          <p:cNvSpPr>
            <a:spLocks noGrp="1"/>
          </p:cNvSpPr>
          <p:nvPr>
            <p:ph type="body" sz="quarter" idx="11"/>
          </p:nvPr>
        </p:nvSpPr>
        <p:spPr/>
        <p:txBody>
          <a:bodyPr/>
          <a:lstStyle/>
          <a:p>
            <a:r>
              <a:rPr lang="zh-CN" altLang="en-US" dirty="0"/>
              <a:t>社情民意信息写作</a:t>
            </a:r>
            <a:r>
              <a:rPr lang="zh-CN" altLang="en-US" dirty="0" smtClean="0"/>
              <a:t>要领</a:t>
            </a:r>
            <a:endParaRPr lang="zh-CN" altLang="en-US" dirty="0"/>
          </a:p>
        </p:txBody>
      </p:sp>
      <p:pic>
        <p:nvPicPr>
          <p:cNvPr id="5" name="1248793.mp4">
            <a:hlinkClick r:id="" action="ppaction://media"/>
          </p:cNvPr>
          <p:cNvPicPr>
            <a:picLocks noGrp="1" noRot="1" noChangeAspect="1"/>
          </p:cNvPicPr>
          <p:nvPr>
            <p:ph sz="quarter" idx="10"/>
            <a:videoFile r:link="rId1"/>
            <p:extLst>
              <p:ext uri="{DAA4B4D4-6D71-4841-9C94-3DE7FCFB9230}">
                <p14:media xmlns:p14="http://schemas.microsoft.com/office/powerpoint/2010/main" r:link="rId2"/>
              </p:ext>
            </p:extLst>
          </p:nvPr>
        </p:nvPicPr>
        <p:blipFill>
          <a:blip r:embed="rId3"/>
          <a:stretch>
            <a:fillRect/>
          </a:stretch>
        </p:blipFill>
        <p:spPr>
          <a:xfrm>
            <a:off x="1944914" y="2125607"/>
            <a:ext cx="8723086" cy="44087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p:txBody>
          <a:bodyPr/>
          <a:lstStyle/>
          <a:p>
            <a:r>
              <a:rPr lang="zh-CN" altLang="en-US" dirty="0"/>
              <a:t>让我们对社情民意信息有一个把握。政协社情民意信息，主要是供党政领导决策参考的意见建议。（特点的把握）</a:t>
            </a:r>
            <a:endParaRPr lang="zh-CN" altLang="en-US" dirty="0"/>
          </a:p>
          <a:p>
            <a:r>
              <a:rPr lang="zh-CN" altLang="en-US" dirty="0"/>
              <a:t>（</a:t>
            </a:r>
            <a:r>
              <a:rPr lang="en-US" altLang="zh-CN" dirty="0"/>
              <a:t>1</a:t>
            </a:r>
            <a:r>
              <a:rPr lang="zh-CN" altLang="en-US" dirty="0"/>
              <a:t>）来源的广泛性、代表性。</a:t>
            </a:r>
            <a:endParaRPr lang="zh-CN" altLang="en-US" dirty="0"/>
          </a:p>
          <a:p>
            <a:r>
              <a:rPr lang="zh-CN" altLang="en-US" dirty="0"/>
              <a:t>（</a:t>
            </a:r>
            <a:r>
              <a:rPr lang="en-US" altLang="zh-CN" dirty="0"/>
              <a:t>2</a:t>
            </a:r>
            <a:r>
              <a:rPr lang="zh-CN" altLang="en-US" dirty="0"/>
              <a:t>）视野的开阔性。</a:t>
            </a:r>
            <a:endParaRPr lang="zh-CN" altLang="en-US" dirty="0"/>
          </a:p>
          <a:p>
            <a:r>
              <a:rPr lang="zh-CN" altLang="en-US" dirty="0"/>
              <a:t>（</a:t>
            </a:r>
            <a:r>
              <a:rPr lang="en-US" altLang="zh-CN" dirty="0"/>
              <a:t>3</a:t>
            </a:r>
            <a:r>
              <a:rPr lang="zh-CN" altLang="en-US" dirty="0"/>
              <a:t>）汇集和报送渠道的特殊性。</a:t>
            </a:r>
            <a:endParaRPr lang="zh-CN" altLang="en-US" dirty="0"/>
          </a:p>
          <a:p>
            <a:r>
              <a:rPr lang="zh-CN" altLang="en-US" dirty="0"/>
              <a:t>（</a:t>
            </a:r>
            <a:r>
              <a:rPr lang="en-US" altLang="zh-CN" dirty="0"/>
              <a:t>4</a:t>
            </a:r>
            <a:r>
              <a:rPr lang="zh-CN" altLang="en-US" dirty="0"/>
              <a:t>）内容的独特性。</a:t>
            </a:r>
            <a:endParaRPr lang="zh-CN" altLang="en-US" dirty="0"/>
          </a:p>
          <a:p>
            <a:r>
              <a:rPr lang="zh-CN" altLang="en-US" dirty="0"/>
              <a:t>（</a:t>
            </a:r>
            <a:r>
              <a:rPr lang="en-US" altLang="zh-CN" dirty="0"/>
              <a:t>5</a:t>
            </a:r>
            <a:r>
              <a:rPr lang="zh-CN" altLang="en-US" dirty="0"/>
              <a:t>）报送的高层次性</a:t>
            </a:r>
            <a:r>
              <a:rPr lang="zh-CN" altLang="en-US" dirty="0" smtClean="0"/>
              <a:t>。</a:t>
            </a:r>
            <a:endParaRPr lang="zh-CN" altLang="en-US" dirty="0"/>
          </a:p>
        </p:txBody>
      </p:sp>
      <p:sp>
        <p:nvSpPr>
          <p:cNvPr id="5" name="文本占位符 4"/>
          <p:cNvSpPr>
            <a:spLocks noGrp="1"/>
          </p:cNvSpPr>
          <p:nvPr>
            <p:ph type="body" sz="quarter" idx="11"/>
          </p:nvPr>
        </p:nvSpPr>
        <p:spPr/>
        <p:txBody>
          <a:bodyPr/>
          <a:lstStyle/>
          <a:p>
            <a:r>
              <a:rPr lang="zh-CN" altLang="en-US" dirty="0"/>
              <a:t>社情民意信息写作</a:t>
            </a:r>
            <a:r>
              <a:rPr lang="zh-CN" altLang="en-US" dirty="0" smtClean="0"/>
              <a:t>要领</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新时代人民政协提案和社情民意信息工作</a:t>
            </a:r>
            <a:endParaRPr lang="zh-CN" altLang="en-US" dirty="0"/>
          </a:p>
        </p:txBody>
      </p:sp>
      <p:sp>
        <p:nvSpPr>
          <p:cNvPr id="2" name="内容占位符 1"/>
          <p:cNvSpPr>
            <a:spLocks noGrp="1"/>
          </p:cNvSpPr>
          <p:nvPr>
            <p:ph sz="quarter" idx="10"/>
          </p:nvPr>
        </p:nvSpPr>
        <p:spPr/>
        <p:txBody>
          <a:bodyPr/>
          <a:lstStyle/>
          <a:p>
            <a:r>
              <a:rPr lang="zh-CN" altLang="en-US" dirty="0"/>
              <a:t>总的说：它不是市长热线，也不是民情热线。所以说，政协社情民意信息，不一般地反映问题，也不反应一般的问题</a:t>
            </a:r>
            <a:r>
              <a:rPr lang="zh-CN" altLang="en-US" dirty="0" smtClean="0"/>
              <a:t>。</a:t>
            </a:r>
            <a:endParaRPr lang="en-US" altLang="zh-CN" dirty="0" smtClean="0"/>
          </a:p>
          <a:p>
            <a:r>
              <a:rPr lang="zh-CN" altLang="en-US" dirty="0" smtClean="0"/>
              <a:t>人民政协</a:t>
            </a:r>
            <a:r>
              <a:rPr lang="zh-CN" altLang="en-US" dirty="0"/>
              <a:t>反映社情民意信息的特点：民意、民声、民间智慧的汇集；上达中央，下连普通群众；无地域、领域限制，只要是促进国家社会经济发展等等方面的意见建议都可以反映。</a:t>
            </a:r>
            <a:endParaRPr lang="zh-CN" altLang="en-US" dirty="0"/>
          </a:p>
        </p:txBody>
      </p:sp>
      <p:sp>
        <p:nvSpPr>
          <p:cNvPr id="5" name="文本占位符 4"/>
          <p:cNvSpPr>
            <a:spLocks noGrp="1"/>
          </p:cNvSpPr>
          <p:nvPr>
            <p:ph type="body" sz="quarter" idx="11"/>
          </p:nvPr>
        </p:nvSpPr>
        <p:spPr/>
        <p:txBody>
          <a:bodyPr/>
          <a:lstStyle/>
          <a:p>
            <a:r>
              <a:rPr lang="zh-CN" altLang="en-US" dirty="0"/>
              <a:t>社情民意信息写作</a:t>
            </a:r>
            <a:r>
              <a:rPr lang="zh-CN" altLang="en-US" dirty="0" smtClean="0"/>
              <a:t>要领</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zh-CN" altLang="en-US" dirty="0" smtClean="0"/>
              <a:t>写法</a:t>
            </a:r>
            <a:r>
              <a:rPr lang="zh-CN" altLang="en-US" dirty="0"/>
              <a:t>分类</a:t>
            </a:r>
            <a:r>
              <a:rPr lang="zh-CN" altLang="en-US" dirty="0" smtClean="0"/>
              <a:t>：</a:t>
            </a:r>
            <a:endParaRPr lang="en-US" altLang="zh-CN" dirty="0" smtClean="0"/>
          </a:p>
          <a:p>
            <a:r>
              <a:rPr lang="en-US" altLang="zh-CN" dirty="0" smtClean="0"/>
              <a:t>1</a:t>
            </a:r>
            <a:r>
              <a:rPr lang="en-US" altLang="zh-CN" dirty="0"/>
              <a:t>.</a:t>
            </a:r>
            <a:r>
              <a:rPr lang="zh-CN" altLang="en-US" dirty="0"/>
              <a:t>提出问题</a:t>
            </a:r>
            <a:r>
              <a:rPr lang="en-US" altLang="zh-CN" dirty="0"/>
              <a:t>-</a:t>
            </a:r>
            <a:r>
              <a:rPr lang="zh-CN" altLang="en-US" dirty="0"/>
              <a:t>分析问题</a:t>
            </a:r>
            <a:r>
              <a:rPr lang="en-US" altLang="zh-CN" dirty="0"/>
              <a:t>-</a:t>
            </a:r>
            <a:r>
              <a:rPr lang="zh-CN" altLang="en-US" dirty="0"/>
              <a:t>解决问题型，做到有问题、有分析、有建议</a:t>
            </a:r>
            <a:r>
              <a:rPr lang="zh-CN" altLang="en-US" dirty="0" smtClean="0"/>
              <a:t>；</a:t>
            </a:r>
            <a:endParaRPr lang="en-US" altLang="zh-CN" dirty="0" smtClean="0"/>
          </a:p>
          <a:p>
            <a:r>
              <a:rPr lang="en-US" altLang="zh-CN" dirty="0" smtClean="0"/>
              <a:t>2</a:t>
            </a:r>
            <a:r>
              <a:rPr lang="en-US" altLang="zh-CN" dirty="0"/>
              <a:t>.</a:t>
            </a:r>
            <a:r>
              <a:rPr lang="zh-CN" altLang="en-US" dirty="0"/>
              <a:t>问题型，着重分析问题</a:t>
            </a:r>
            <a:r>
              <a:rPr lang="zh-CN" altLang="en-US" dirty="0" smtClean="0"/>
              <a:t>；</a:t>
            </a:r>
            <a:endParaRPr lang="en-US" altLang="zh-CN" dirty="0" smtClean="0"/>
          </a:p>
          <a:p>
            <a:r>
              <a:rPr lang="en-US" altLang="zh-CN" dirty="0" smtClean="0"/>
              <a:t>3</a:t>
            </a:r>
            <a:r>
              <a:rPr lang="en-US" altLang="zh-CN" dirty="0"/>
              <a:t>.</a:t>
            </a:r>
            <a:r>
              <a:rPr lang="zh-CN" altLang="en-US" dirty="0"/>
              <a:t>建议型，开门见山，下笔点题，然后就问题，提出详实建议</a:t>
            </a:r>
            <a:r>
              <a:rPr lang="zh-CN" altLang="en-US" dirty="0" smtClean="0"/>
              <a:t>。</a:t>
            </a:r>
            <a:endParaRPr lang="en-US" altLang="zh-CN" dirty="0" smtClean="0"/>
          </a:p>
          <a:p>
            <a:r>
              <a:rPr lang="en-US" altLang="zh-CN" dirty="0" smtClean="0"/>
              <a:t>4</a:t>
            </a:r>
            <a:r>
              <a:rPr lang="en-US" altLang="zh-CN" dirty="0"/>
              <a:t>.</a:t>
            </a:r>
            <a:r>
              <a:rPr lang="zh-CN" altLang="en-US" dirty="0"/>
              <a:t>反映情况型。</a:t>
            </a:r>
            <a:endParaRPr lang="zh-CN" altLang="en-US" dirty="0"/>
          </a:p>
          <a:p>
            <a:endParaRPr lang="zh-CN" altLang="en-US" dirty="0"/>
          </a:p>
        </p:txBody>
      </p:sp>
      <p:sp>
        <p:nvSpPr>
          <p:cNvPr id="4" name="文本占位符 3"/>
          <p:cNvSpPr>
            <a:spLocks noGrp="1"/>
          </p:cNvSpPr>
          <p:nvPr>
            <p:ph type="body" sz="quarter" idx="11"/>
          </p:nvPr>
        </p:nvSpPr>
        <p:spPr/>
        <p:txBody>
          <a:bodyPr/>
          <a:lstStyle/>
          <a:p>
            <a:r>
              <a:rPr lang="zh-CN" altLang="en-US" dirty="0"/>
              <a:t>（一）写法</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zh-CN" altLang="en-US" dirty="0" smtClean="0"/>
              <a:t>结合</a:t>
            </a:r>
            <a:r>
              <a:rPr lang="zh-CN" altLang="en-US" dirty="0"/>
              <a:t>自己的工作和熟悉的专业领域撰写。真实、准确、及时；一事一议，</a:t>
            </a:r>
            <a:r>
              <a:rPr lang="en-US" altLang="zh-CN" dirty="0"/>
              <a:t>2000</a:t>
            </a:r>
            <a:r>
              <a:rPr lang="zh-CN" altLang="en-US" dirty="0"/>
              <a:t>字左右；开门见山、直奔主题、文字简洁、分析透彻，所提建议有针对性和可操作性；注明撰写者的政治身份（委员、常委、所属党派等）和职业身份（所从事的职业或研究方向等）。</a:t>
            </a:r>
            <a:endParaRPr lang="zh-CN" altLang="en-US" dirty="0"/>
          </a:p>
        </p:txBody>
      </p:sp>
      <p:sp>
        <p:nvSpPr>
          <p:cNvPr id="5" name="文本占位符 4"/>
          <p:cNvSpPr>
            <a:spLocks noGrp="1"/>
          </p:cNvSpPr>
          <p:nvPr>
            <p:ph type="body" sz="quarter" idx="11"/>
          </p:nvPr>
        </p:nvSpPr>
        <p:spPr/>
        <p:txBody>
          <a:bodyPr/>
          <a:lstStyle/>
          <a:p>
            <a:r>
              <a:rPr lang="zh-CN" altLang="en-US" dirty="0"/>
              <a:t>（二）要求</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en-US" altLang="zh-CN" dirty="0"/>
              <a:t>1</a:t>
            </a:r>
            <a:r>
              <a:rPr lang="zh-CN" altLang="en-US" dirty="0"/>
              <a:t>、不要抄报纸；不要从网络上下载（可以搜索下载参考资料，背景材料，不可在下载文稿的基础上抄录改写）；</a:t>
            </a:r>
            <a:endParaRPr lang="zh-CN" altLang="en-US" dirty="0"/>
          </a:p>
          <a:p>
            <a:r>
              <a:rPr lang="en-US" altLang="zh-CN" dirty="0"/>
              <a:t>2</a:t>
            </a:r>
            <a:r>
              <a:rPr lang="zh-CN" altLang="en-US" dirty="0"/>
              <a:t>、不要讲大道理、重要意义、提要求；</a:t>
            </a:r>
            <a:endParaRPr lang="zh-CN" altLang="en-US" dirty="0"/>
          </a:p>
          <a:p>
            <a:r>
              <a:rPr lang="en-US" altLang="zh-CN" dirty="0"/>
              <a:t>3</a:t>
            </a:r>
            <a:r>
              <a:rPr lang="zh-CN" altLang="en-US" dirty="0"/>
              <a:t>、不要题目太大，但是在建议部分，可操作性要强、要具体。</a:t>
            </a:r>
            <a:endParaRPr lang="zh-CN" altLang="en-US" dirty="0"/>
          </a:p>
          <a:p>
            <a:r>
              <a:rPr lang="en-US" altLang="zh-CN" dirty="0"/>
              <a:t>4</a:t>
            </a:r>
            <a:r>
              <a:rPr lang="zh-CN" altLang="en-US" dirty="0"/>
              <a:t>、不要写报纸、电视天天讲的内容。而是要通过调查研究，提出一些题目小、内容新、有独到见解的建议</a:t>
            </a:r>
            <a:r>
              <a:rPr lang="zh-CN" altLang="en-US" dirty="0" smtClean="0"/>
              <a:t>。</a:t>
            </a:r>
            <a:endParaRPr lang="zh-CN" altLang="en-US" dirty="0"/>
          </a:p>
        </p:txBody>
      </p:sp>
      <p:sp>
        <p:nvSpPr>
          <p:cNvPr id="5" name="文本占位符 4"/>
          <p:cNvSpPr>
            <a:spLocks noGrp="1"/>
          </p:cNvSpPr>
          <p:nvPr>
            <p:ph type="body" sz="quarter" idx="11"/>
          </p:nvPr>
        </p:nvSpPr>
        <p:spPr/>
        <p:txBody>
          <a:bodyPr/>
          <a:lstStyle/>
          <a:p>
            <a:r>
              <a:rPr lang="zh-CN" altLang="en-US" dirty="0"/>
              <a:t>（二）</a:t>
            </a:r>
            <a:r>
              <a:rPr lang="zh-CN" altLang="en-US" dirty="0" smtClean="0"/>
              <a:t>要求</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1  </a:t>
            </a:r>
            <a:r>
              <a:rPr lang="zh-CN" altLang="en-US" dirty="0"/>
              <a:t>新时代政协委员的视野</a:t>
            </a:r>
            <a:endParaRPr lang="zh-CN" altLang="en-US" dirty="0"/>
          </a:p>
        </p:txBody>
      </p:sp>
      <p:sp>
        <p:nvSpPr>
          <p:cNvPr id="4" name="内容占位符 3"/>
          <p:cNvSpPr>
            <a:spLocks noGrp="1"/>
          </p:cNvSpPr>
          <p:nvPr>
            <p:ph sz="quarter" idx="10"/>
          </p:nvPr>
        </p:nvSpPr>
        <p:spPr>
          <a:xfrm>
            <a:off x="1907179" y="1845882"/>
            <a:ext cx="9051554" cy="3775165"/>
          </a:xfrm>
        </p:spPr>
        <p:txBody>
          <a:bodyPr/>
          <a:lstStyle/>
          <a:p>
            <a:r>
              <a:rPr lang="en-US" altLang="zh-CN" dirty="0"/>
              <a:t>2018</a:t>
            </a:r>
            <a:r>
              <a:rPr lang="zh-CN" altLang="en-US" dirty="0"/>
              <a:t>年改革开放</a:t>
            </a:r>
            <a:r>
              <a:rPr lang="en-US" altLang="zh-CN" dirty="0"/>
              <a:t>40</a:t>
            </a:r>
            <a:r>
              <a:rPr lang="zh-CN" altLang="en-US" dirty="0"/>
              <a:t>周年</a:t>
            </a:r>
            <a:endParaRPr lang="zh-CN" altLang="en-US" dirty="0"/>
          </a:p>
          <a:p>
            <a:r>
              <a:rPr lang="en-US" altLang="zh-CN" dirty="0"/>
              <a:t>2019</a:t>
            </a:r>
            <a:r>
              <a:rPr lang="zh-CN" altLang="en-US" dirty="0"/>
              <a:t>年人民政协成立</a:t>
            </a:r>
            <a:r>
              <a:rPr lang="en-US" altLang="zh-CN" dirty="0"/>
              <a:t>70</a:t>
            </a:r>
            <a:r>
              <a:rPr lang="zh-CN" altLang="en-US" dirty="0"/>
              <a:t>周年</a:t>
            </a:r>
            <a:endParaRPr lang="zh-CN" altLang="en-US" dirty="0"/>
          </a:p>
          <a:p>
            <a:r>
              <a:rPr lang="en-US" altLang="zh-CN" dirty="0"/>
              <a:t>2020</a:t>
            </a:r>
            <a:r>
              <a:rPr lang="zh-CN" altLang="en-US" dirty="0"/>
              <a:t>年全面建成小康社会（高水平）</a:t>
            </a:r>
            <a:endParaRPr lang="zh-CN" altLang="en-US" dirty="0"/>
          </a:p>
          <a:p>
            <a:r>
              <a:rPr lang="en-US" altLang="zh-CN" dirty="0"/>
              <a:t>2021</a:t>
            </a:r>
            <a:r>
              <a:rPr lang="zh-CN" altLang="en-US" dirty="0"/>
              <a:t>年中国共产党建党</a:t>
            </a:r>
            <a:r>
              <a:rPr lang="en-US" altLang="zh-CN" dirty="0"/>
              <a:t>100</a:t>
            </a:r>
            <a:r>
              <a:rPr lang="zh-CN" altLang="en-US" dirty="0"/>
              <a:t>周年</a:t>
            </a:r>
            <a:endParaRPr lang="zh-CN" altLang="en-US" dirty="0"/>
          </a:p>
          <a:p>
            <a:r>
              <a:rPr lang="zh-CN" altLang="en-US" dirty="0"/>
              <a:t>十九大提出了一个新的“两步走”战略。第一步，从</a:t>
            </a:r>
            <a:r>
              <a:rPr lang="en-US" altLang="zh-CN" dirty="0"/>
              <a:t>2020</a:t>
            </a:r>
            <a:r>
              <a:rPr lang="zh-CN" altLang="en-US" dirty="0"/>
              <a:t>年到</a:t>
            </a:r>
            <a:r>
              <a:rPr lang="en-US" altLang="zh-CN" dirty="0"/>
              <a:t>2035</a:t>
            </a:r>
            <a:r>
              <a:rPr lang="zh-CN" altLang="en-US" dirty="0"/>
              <a:t>年，在全面建成小康社会的基础上，再奋斗十五年，基本实现社会主义现代化；第二步，从</a:t>
            </a:r>
            <a:r>
              <a:rPr lang="en-US" altLang="zh-CN" dirty="0"/>
              <a:t>2035</a:t>
            </a:r>
            <a:r>
              <a:rPr lang="zh-CN" altLang="en-US" dirty="0"/>
              <a:t>年到本世纪中叶，在基本实现现代化的基础上，再奋斗十五年，把我国建成富强民主文明和谐美丽的社会主义现代化强国</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a:t>
            </a:r>
            <a:r>
              <a:rPr lang="zh-CN" altLang="en-US" dirty="0" smtClean="0"/>
              <a:t>问题</a:t>
            </a:r>
            <a:endParaRPr lang="zh-CN" altLang="en-US" dirty="0"/>
          </a:p>
        </p:txBody>
      </p:sp>
      <p:sp>
        <p:nvSpPr>
          <p:cNvPr id="2" name="内容占位符 1"/>
          <p:cNvSpPr>
            <a:spLocks noGrp="1"/>
          </p:cNvSpPr>
          <p:nvPr>
            <p:ph sz="quarter" idx="10"/>
          </p:nvPr>
        </p:nvSpPr>
        <p:spPr>
          <a:xfrm>
            <a:off x="1907178" y="2912012"/>
            <a:ext cx="8896259" cy="3018524"/>
          </a:xfrm>
        </p:spPr>
        <p:txBody>
          <a:bodyPr/>
          <a:lstStyle/>
          <a:p>
            <a:r>
              <a:rPr lang="zh-CN" altLang="en-US" dirty="0" smtClean="0"/>
              <a:t>对</a:t>
            </a:r>
            <a:r>
              <a:rPr lang="zh-CN" altLang="en-US" dirty="0"/>
              <a:t>一些重大事件和敏感问题要及时听取群众的呼声反映。如：怎样建设新农村、如何应对物价油价上升等，群众心里是怎么想的，怎么说的，积极因素有哪些，消极因素是什么，应及时整理成社情民意信息，并迅速上报。 </a:t>
            </a:r>
            <a:endParaRPr lang="zh-CN" altLang="en-US" dirty="0"/>
          </a:p>
        </p:txBody>
      </p:sp>
      <p:sp>
        <p:nvSpPr>
          <p:cNvPr id="5" name="文本占位符 4"/>
          <p:cNvSpPr>
            <a:spLocks noGrp="1"/>
          </p:cNvSpPr>
          <p:nvPr>
            <p:ph type="body" sz="quarter" idx="11"/>
          </p:nvPr>
        </p:nvSpPr>
        <p:spPr>
          <a:xfrm>
            <a:off x="1241425" y="1581150"/>
            <a:ext cx="5679880" cy="1077644"/>
          </a:xfrm>
        </p:spPr>
        <p:txBody>
          <a:bodyPr/>
          <a:lstStyle/>
          <a:p>
            <a:r>
              <a:rPr lang="zh-CN" altLang="en-US" dirty="0"/>
              <a:t>（三）内容：把握六个方面。</a:t>
            </a:r>
            <a:endParaRPr lang="en-US" altLang="zh-CN" dirty="0" smtClean="0"/>
          </a:p>
          <a:p>
            <a:r>
              <a:rPr lang="en-US" altLang="zh-CN" dirty="0" smtClean="0"/>
              <a:t>1</a:t>
            </a:r>
            <a:r>
              <a:rPr lang="zh-CN" altLang="en-US" dirty="0"/>
              <a:t>、重大事件听</a:t>
            </a:r>
            <a:r>
              <a:rPr lang="zh-CN" altLang="en-US" dirty="0" smtClean="0"/>
              <a:t>心声</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zh-CN" altLang="en-US" dirty="0" smtClean="0"/>
              <a:t>如</a:t>
            </a:r>
            <a:r>
              <a:rPr lang="zh-CN" altLang="en-US" dirty="0"/>
              <a:t>反腐倡廉、社会治安综合治理、社会保障、环境保护与污染、雾霾治理等，委员和人民群众普遍关注的热点、难点问题，这类社情民意不能只求快，而应求深、求实，侧重点应该放在“怎么办”上，能够提出行之有效的对策。</a:t>
            </a:r>
            <a:endParaRPr lang="zh-CN" altLang="en-US" dirty="0"/>
          </a:p>
          <a:p>
            <a:endParaRPr lang="zh-CN" altLang="en-US" dirty="0"/>
          </a:p>
        </p:txBody>
      </p:sp>
      <p:sp>
        <p:nvSpPr>
          <p:cNvPr id="5" name="文本占位符 4"/>
          <p:cNvSpPr>
            <a:spLocks noGrp="1"/>
          </p:cNvSpPr>
          <p:nvPr>
            <p:ph type="body" sz="quarter" idx="11"/>
          </p:nvPr>
        </p:nvSpPr>
        <p:spPr/>
        <p:txBody>
          <a:bodyPr/>
          <a:lstStyle/>
          <a:p>
            <a:r>
              <a:rPr lang="en-US" altLang="zh-CN" dirty="0"/>
              <a:t>2</a:t>
            </a:r>
            <a:r>
              <a:rPr lang="zh-CN" altLang="en-US" dirty="0"/>
              <a:t>、难点问题寻</a:t>
            </a:r>
            <a:r>
              <a:rPr lang="zh-CN" altLang="en-US" dirty="0" smtClean="0"/>
              <a:t>对策</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zh-CN" altLang="en-US" dirty="0" smtClean="0"/>
              <a:t>在</a:t>
            </a:r>
            <a:r>
              <a:rPr lang="zh-CN" altLang="en-US" dirty="0"/>
              <a:t>上级重大决策、重要文件出台之前，专项收集，专项反馈，多层次、多角度地听取政协委员和人民群众的意见，经过综合梳理，报送决策机关。这类社情民意要注意“广”的特点，能够兼顾各方面的要求，既要考虑多数人的呼声，又要尊重少数人的意愿，尽量避免或减少决策的失误。</a:t>
            </a:r>
            <a:endParaRPr lang="zh-CN" altLang="en-US" dirty="0"/>
          </a:p>
          <a:p>
            <a:endParaRPr lang="zh-CN" altLang="en-US" dirty="0"/>
          </a:p>
        </p:txBody>
      </p:sp>
      <p:sp>
        <p:nvSpPr>
          <p:cNvPr id="5" name="文本占位符 4"/>
          <p:cNvSpPr>
            <a:spLocks noGrp="1"/>
          </p:cNvSpPr>
          <p:nvPr>
            <p:ph type="body" sz="quarter" idx="11"/>
          </p:nvPr>
        </p:nvSpPr>
        <p:spPr/>
        <p:txBody>
          <a:bodyPr/>
          <a:lstStyle/>
          <a:p>
            <a:r>
              <a:rPr lang="en-US" altLang="zh-CN" dirty="0"/>
              <a:t>3</a:t>
            </a:r>
            <a:r>
              <a:rPr lang="zh-CN" altLang="en-US" dirty="0"/>
              <a:t>、重要决策广纳</a:t>
            </a:r>
            <a:r>
              <a:rPr lang="zh-CN" altLang="en-US" dirty="0" smtClean="0"/>
              <a:t>言</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zh-CN" altLang="en-US" dirty="0" smtClean="0"/>
              <a:t>要</a:t>
            </a:r>
            <a:r>
              <a:rPr lang="zh-CN" altLang="en-US" dirty="0"/>
              <a:t>关注老百姓日常生活方面的事情，如看病就医、教育择校、社会治理等。这类事情往往带有常规性，能否从中提取高质量的社情民意，关键在于抓变化，从常规生活中发现不寻常的地方。对于积极的变化，给予肯定，加以扶植；对于消极的变化提请党政部门注意，采取有效措施，正确加以引导</a:t>
            </a:r>
            <a:r>
              <a:rPr lang="zh-CN" altLang="en-US" dirty="0" smtClean="0"/>
              <a:t>。</a:t>
            </a:r>
            <a:endParaRPr lang="zh-CN" altLang="en-US" dirty="0"/>
          </a:p>
        </p:txBody>
      </p:sp>
      <p:sp>
        <p:nvSpPr>
          <p:cNvPr id="5" name="文本占位符 4"/>
          <p:cNvSpPr>
            <a:spLocks noGrp="1"/>
          </p:cNvSpPr>
          <p:nvPr>
            <p:ph type="body" sz="quarter" idx="11"/>
          </p:nvPr>
        </p:nvSpPr>
        <p:spPr/>
        <p:txBody>
          <a:bodyPr/>
          <a:lstStyle/>
          <a:p>
            <a:r>
              <a:rPr lang="en-US" altLang="zh-CN" dirty="0"/>
              <a:t>4</a:t>
            </a:r>
            <a:r>
              <a:rPr lang="zh-CN" altLang="en-US" dirty="0"/>
              <a:t>、日常生活看</a:t>
            </a:r>
            <a:r>
              <a:rPr lang="zh-CN" altLang="en-US" dirty="0" smtClean="0"/>
              <a:t>变化</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zh-CN" altLang="en-US" dirty="0" smtClean="0"/>
              <a:t>抓好</a:t>
            </a:r>
            <a:r>
              <a:rPr lang="zh-CN" altLang="en-US" dirty="0"/>
              <a:t>这类社情民意，需要我们具有较强的政治洞察力和超前预测能力，能够把握事物的发展方向，抓准苗头，分析趋势，晓以利害，提出警示性建议，引起党委、政府和有关部门的注意。</a:t>
            </a:r>
            <a:endParaRPr lang="zh-CN" altLang="en-US" dirty="0"/>
          </a:p>
          <a:p>
            <a:endParaRPr lang="zh-CN" altLang="en-US" dirty="0"/>
          </a:p>
        </p:txBody>
      </p:sp>
      <p:sp>
        <p:nvSpPr>
          <p:cNvPr id="5" name="文本占位符 4"/>
          <p:cNvSpPr>
            <a:spLocks noGrp="1"/>
          </p:cNvSpPr>
          <p:nvPr>
            <p:ph type="body" sz="quarter" idx="11"/>
          </p:nvPr>
        </p:nvSpPr>
        <p:spPr/>
        <p:txBody>
          <a:bodyPr/>
          <a:lstStyle/>
          <a:p>
            <a:r>
              <a:rPr lang="en-US" altLang="zh-CN" dirty="0"/>
              <a:t>5</a:t>
            </a:r>
            <a:r>
              <a:rPr lang="zh-CN" altLang="en-US" dirty="0"/>
              <a:t>、潜在问题抓</a:t>
            </a:r>
            <a:r>
              <a:rPr lang="zh-CN" altLang="en-US" dirty="0" smtClean="0"/>
              <a:t>苗头</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zh-CN" altLang="en-US" dirty="0" smtClean="0"/>
              <a:t>反映</a:t>
            </a:r>
            <a:r>
              <a:rPr lang="zh-CN" altLang="en-US" dirty="0"/>
              <a:t>社情民意要关注人们思想认识上的“困惑点”，如社会分配不公、收入差距拉大所产生的失衡心态等；关注矛盾的“易发点”，如民族宗教问题等；关注可能出现的矛盾“突发点”，如农村农业问题，有的地方和单位处理问题不妥善不及时，引发群众对立情绪等，从而促进消极因素向积极方向转化。</a:t>
            </a:r>
            <a:endParaRPr lang="zh-CN" altLang="en-US" dirty="0"/>
          </a:p>
          <a:p>
            <a:endParaRPr lang="zh-CN" altLang="en-US" dirty="0"/>
          </a:p>
        </p:txBody>
      </p:sp>
      <p:sp>
        <p:nvSpPr>
          <p:cNvPr id="5" name="文本占位符 4"/>
          <p:cNvSpPr>
            <a:spLocks noGrp="1"/>
          </p:cNvSpPr>
          <p:nvPr>
            <p:ph type="body" sz="quarter" idx="11"/>
          </p:nvPr>
        </p:nvSpPr>
        <p:spPr/>
        <p:txBody>
          <a:bodyPr/>
          <a:lstStyle/>
          <a:p>
            <a:r>
              <a:rPr lang="en-US" altLang="zh-CN" dirty="0"/>
              <a:t>6</a:t>
            </a:r>
            <a:r>
              <a:rPr lang="zh-CN" altLang="en-US" dirty="0"/>
              <a:t>、居安思危找</a:t>
            </a:r>
            <a:r>
              <a:rPr lang="zh-CN" altLang="en-US" dirty="0" smtClean="0"/>
              <a:t>问题</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zh-CN" altLang="en-US" dirty="0" smtClean="0"/>
              <a:t>全国政协信息局</a:t>
            </a:r>
            <a:r>
              <a:rPr lang="zh-CN" altLang="en-US" dirty="0"/>
              <a:t>报送信息有个“</a:t>
            </a:r>
            <a:r>
              <a:rPr lang="zh-CN" altLang="en-US" dirty="0">
                <a:solidFill>
                  <a:srgbClr val="FC212B"/>
                </a:solidFill>
              </a:rPr>
              <a:t>十报十不报</a:t>
            </a:r>
            <a:r>
              <a:rPr lang="zh-CN" altLang="en-US" dirty="0"/>
              <a:t>”标准尺度：</a:t>
            </a:r>
            <a:endParaRPr lang="zh-CN" altLang="en-US" dirty="0"/>
          </a:p>
          <a:p>
            <a:r>
              <a:rPr lang="en-US" altLang="zh-CN" dirty="0"/>
              <a:t>1</a:t>
            </a:r>
            <a:r>
              <a:rPr lang="zh-CN" altLang="en-US" dirty="0"/>
              <a:t>、对中央重要方针政策出台后和国内外重大事件发生后，有代表性人物的重要表态，或有独到见解的反映，要报；一般性的表态，可不报。</a:t>
            </a:r>
            <a:endParaRPr lang="zh-CN" altLang="en-US" dirty="0"/>
          </a:p>
          <a:p>
            <a:r>
              <a:rPr lang="en-US" altLang="zh-CN" dirty="0"/>
              <a:t>2</a:t>
            </a:r>
            <a:r>
              <a:rPr lang="zh-CN" altLang="en-US" dirty="0"/>
              <a:t>、对解决经济和社会发展中的难题，有创新意义的理论观点或有重要参考价值的对策性思路，哪怕是名不见经传的“小人物”提出的，要报；缺乏可操作性的，不报。</a:t>
            </a:r>
            <a:endParaRPr lang="zh-CN" altLang="en-US" dirty="0"/>
          </a:p>
          <a:p>
            <a:endParaRPr lang="zh-CN" altLang="en-US" dirty="0"/>
          </a:p>
        </p:txBody>
      </p:sp>
      <p:sp>
        <p:nvSpPr>
          <p:cNvPr id="5" name="文本占位符 4"/>
          <p:cNvSpPr>
            <a:spLocks noGrp="1"/>
          </p:cNvSpPr>
          <p:nvPr>
            <p:ph type="body" sz="quarter" idx="11"/>
          </p:nvPr>
        </p:nvSpPr>
        <p:spPr/>
        <p:txBody>
          <a:bodyPr/>
          <a:lstStyle/>
          <a:p>
            <a:r>
              <a:rPr lang="zh-CN" altLang="en-US" dirty="0"/>
              <a:t>（四）尺度</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en-US" altLang="zh-CN" dirty="0"/>
              <a:t>3</a:t>
            </a:r>
            <a:r>
              <a:rPr lang="zh-CN" altLang="en-US" dirty="0"/>
              <a:t>、对可能引起全国连锁反应或导致当地经济和政治生活严重紊乱，或导致国有资产严重流失等重大事件、举措、行为，要报；一般性的情况、事件，可不报。</a:t>
            </a:r>
            <a:endParaRPr lang="zh-CN" altLang="en-US" dirty="0"/>
          </a:p>
          <a:p>
            <a:r>
              <a:rPr lang="en-US" altLang="zh-CN" dirty="0"/>
              <a:t>4</a:t>
            </a:r>
            <a:r>
              <a:rPr lang="zh-CN" altLang="en-US" dirty="0"/>
              <a:t>、对改革开放中具有普遍性的新情况、新问题、新经验，要报；党政已有反映的，可不报。</a:t>
            </a:r>
            <a:endParaRPr lang="zh-CN" altLang="en-US" dirty="0"/>
          </a:p>
          <a:p>
            <a:r>
              <a:rPr lang="en-US" altLang="zh-CN" dirty="0"/>
              <a:t>5</a:t>
            </a:r>
            <a:r>
              <a:rPr lang="zh-CN" altLang="en-US" dirty="0"/>
              <a:t>、对群众情绪的普遍性变化，有可能引发局部性社会动荡的突发事件，即使处于苗头状态，要报；对个别人的牢骚、不满，一般性社会治安事件和群众纠纷，可不报。</a:t>
            </a:r>
            <a:endParaRPr lang="zh-CN" altLang="en-US" dirty="0"/>
          </a:p>
        </p:txBody>
      </p:sp>
      <p:sp>
        <p:nvSpPr>
          <p:cNvPr id="5" name="文本占位符 4"/>
          <p:cNvSpPr>
            <a:spLocks noGrp="1"/>
          </p:cNvSpPr>
          <p:nvPr>
            <p:ph type="body" sz="quarter" idx="11"/>
          </p:nvPr>
        </p:nvSpPr>
        <p:spPr/>
        <p:txBody>
          <a:bodyPr/>
          <a:lstStyle/>
          <a:p>
            <a:r>
              <a:rPr lang="zh-CN" altLang="en-US" dirty="0"/>
              <a:t>（四）</a:t>
            </a:r>
            <a:r>
              <a:rPr lang="zh-CN" altLang="en-US" dirty="0" smtClean="0"/>
              <a:t>尺度</a:t>
            </a:r>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en-US" altLang="zh-CN" dirty="0"/>
              <a:t>6</a:t>
            </a:r>
            <a:r>
              <a:rPr lang="zh-CN" altLang="en-US" dirty="0"/>
              <a:t>、对领导机关、领导干部中的腐败行为和不正之风，情节恶劣、民愤很大而由于关系网的保护反映不上去的，要报；一般性的案件或道听途说的，可不报。</a:t>
            </a:r>
            <a:endParaRPr lang="zh-CN" altLang="en-US" dirty="0"/>
          </a:p>
          <a:p>
            <a:r>
              <a:rPr lang="en-US" altLang="zh-CN" dirty="0"/>
              <a:t>7</a:t>
            </a:r>
            <a:r>
              <a:rPr lang="zh-CN" altLang="en-US" dirty="0"/>
              <a:t>、对灾情严重，当地干部群众情绪动荡，需要中央或上级领导机关采取紧急措施的，要报；一般性灾情和救灾情况，可不报。</a:t>
            </a:r>
            <a:endParaRPr lang="zh-CN" altLang="en-US" dirty="0"/>
          </a:p>
          <a:p>
            <a:r>
              <a:rPr lang="en-US" altLang="zh-CN" dirty="0"/>
              <a:t>8</a:t>
            </a:r>
            <a:r>
              <a:rPr lang="zh-CN" altLang="en-US" dirty="0"/>
              <a:t>、民族宗教工作中的突出矛盾、突出问题，或有重要参考价值的对策建议，可报；民族宗教工作中的一般性情况，可不报</a:t>
            </a:r>
            <a:r>
              <a:rPr lang="zh-CN" altLang="en-US" dirty="0" smtClean="0"/>
              <a:t>。</a:t>
            </a:r>
            <a:endParaRPr lang="zh-CN" altLang="en-US" dirty="0"/>
          </a:p>
        </p:txBody>
      </p:sp>
      <p:sp>
        <p:nvSpPr>
          <p:cNvPr id="5" name="文本占位符 4"/>
          <p:cNvSpPr>
            <a:spLocks noGrp="1"/>
          </p:cNvSpPr>
          <p:nvPr>
            <p:ph type="body" sz="quarter" idx="11"/>
          </p:nvPr>
        </p:nvSpPr>
        <p:spPr/>
        <p:txBody>
          <a:bodyPr/>
          <a:lstStyle/>
          <a:p>
            <a:r>
              <a:rPr lang="zh-CN" altLang="en-US" dirty="0"/>
              <a:t>（四）</a:t>
            </a:r>
            <a:r>
              <a:rPr lang="zh-CN" altLang="en-US" dirty="0" smtClean="0"/>
              <a:t>尺度</a:t>
            </a: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反映社情民意需要注意的几个问题</a:t>
            </a:r>
            <a:endParaRPr lang="zh-CN" altLang="en-US" dirty="0"/>
          </a:p>
        </p:txBody>
      </p:sp>
      <p:sp>
        <p:nvSpPr>
          <p:cNvPr id="2" name="内容占位符 1"/>
          <p:cNvSpPr>
            <a:spLocks noGrp="1"/>
          </p:cNvSpPr>
          <p:nvPr>
            <p:ph sz="quarter" idx="10"/>
          </p:nvPr>
        </p:nvSpPr>
        <p:spPr/>
        <p:txBody>
          <a:bodyPr/>
          <a:lstStyle/>
          <a:p>
            <a:r>
              <a:rPr lang="en-US" altLang="zh-CN" dirty="0"/>
              <a:t>9</a:t>
            </a:r>
            <a:r>
              <a:rPr lang="zh-CN" altLang="en-US" dirty="0"/>
              <a:t>、对委员直接了解到的台港澳人士和国际人士针对我国内政外交发表的确有分量的评论，要报；对不是委员第一手掌握的或分量不够的，可不报。</a:t>
            </a:r>
            <a:endParaRPr lang="zh-CN" altLang="en-US" dirty="0"/>
          </a:p>
          <a:p>
            <a:r>
              <a:rPr lang="en-US" altLang="zh-CN" dirty="0"/>
              <a:t>10</a:t>
            </a:r>
            <a:r>
              <a:rPr lang="zh-CN" altLang="en-US" dirty="0"/>
              <a:t>、对统战工作和政协工作的重要意见和建议，包括委员履行职责受到的不公正待遇的情况，要报；一般性的工作议论和工作动态，可不报</a:t>
            </a:r>
            <a:r>
              <a:rPr lang="zh-CN" altLang="en-US" dirty="0" smtClean="0"/>
              <a:t>。</a:t>
            </a:r>
            <a:endParaRPr lang="zh-CN" altLang="en-US" dirty="0"/>
          </a:p>
        </p:txBody>
      </p:sp>
      <p:sp>
        <p:nvSpPr>
          <p:cNvPr id="5" name="文本占位符 4"/>
          <p:cNvSpPr>
            <a:spLocks noGrp="1"/>
          </p:cNvSpPr>
          <p:nvPr>
            <p:ph type="body" sz="quarter" idx="11"/>
          </p:nvPr>
        </p:nvSpPr>
        <p:spPr/>
        <p:txBody>
          <a:bodyPr/>
          <a:lstStyle/>
          <a:p>
            <a:r>
              <a:rPr lang="zh-CN" altLang="en-US" dirty="0"/>
              <a:t>（四）尺度</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a:t>十九大报告中，“</a:t>
            </a:r>
            <a:r>
              <a:rPr lang="zh-CN" altLang="en-US" dirty="0">
                <a:solidFill>
                  <a:srgbClr val="FF0000"/>
                </a:solidFill>
              </a:rPr>
              <a:t>强国</a:t>
            </a:r>
            <a:r>
              <a:rPr lang="zh-CN" altLang="en-US" dirty="0"/>
              <a:t>”一词出现了</a:t>
            </a:r>
            <a:r>
              <a:rPr lang="en-US" altLang="zh-CN" dirty="0"/>
              <a:t>19</a:t>
            </a:r>
            <a:r>
              <a:rPr lang="zh-CN" altLang="en-US" dirty="0"/>
              <a:t>次。其中</a:t>
            </a:r>
            <a:r>
              <a:rPr lang="en-US" altLang="zh-CN" dirty="0"/>
              <a:t>5</a:t>
            </a:r>
            <a:r>
              <a:rPr lang="zh-CN" altLang="en-US" dirty="0"/>
              <a:t>次是建设社会主义现代化强国。除此之外，十九大还明确提出要建设制造强国、科技强国、质量强国、航天强国、网络强国、交通强国、海洋强国、贸易强国、文化强国、体育强国、教育强国、人才强国，共有</a:t>
            </a:r>
            <a:r>
              <a:rPr lang="en-US" altLang="zh-CN" dirty="0"/>
              <a:t>12</a:t>
            </a:r>
            <a:r>
              <a:rPr lang="zh-CN" altLang="en-US" dirty="0"/>
              <a:t>个“强国”。</a:t>
            </a:r>
            <a:endParaRPr lang="zh-CN" altLang="en-US" dirty="0"/>
          </a:p>
          <a:p>
            <a:endParaRPr lang="zh-CN" altLang="en-US" dirty="0"/>
          </a:p>
        </p:txBody>
      </p:sp>
      <p:sp>
        <p:nvSpPr>
          <p:cNvPr id="3" name="标题 2"/>
          <p:cNvSpPr>
            <a:spLocks noGrp="1"/>
          </p:cNvSpPr>
          <p:nvPr>
            <p:ph type="title"/>
          </p:nvPr>
        </p:nvSpPr>
        <p:spPr/>
        <p:txBody>
          <a:bodyPr/>
          <a:lstStyle/>
          <a:p>
            <a:r>
              <a:rPr lang="en-US" altLang="zh-CN" dirty="0" smtClean="0"/>
              <a:t>1  </a:t>
            </a:r>
            <a:r>
              <a:rPr lang="zh-CN" altLang="en-US" dirty="0" smtClean="0"/>
              <a:t>新时代</a:t>
            </a:r>
            <a:r>
              <a:rPr lang="zh-CN" altLang="en-US" dirty="0"/>
              <a:t>政协委员的</a:t>
            </a:r>
            <a:r>
              <a:rPr lang="zh-CN" altLang="en-US" dirty="0" smtClean="0"/>
              <a:t>视野</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244409" y="6240381"/>
            <a:ext cx="775136" cy="276422"/>
          </a:xfrm>
          <a:prstGeom prst="rect">
            <a:avLst/>
          </a:prstGeom>
        </p:spPr>
        <p:txBody>
          <a:bodyPr wrap="square">
            <a:spAutoFit/>
          </a:bodyPr>
          <a:lstStyle/>
          <a:p>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素材下载：</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图表下载：</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r>
              <a:rPr lang="zh-CN" altLang="en-US" sz="135" dirty="0">
                <a:solidFill>
                  <a:prstClr val="white"/>
                </a:solidFill>
                <a:latin typeface="Calibri" panose="020F0502020204030204"/>
                <a:ea typeface="宋体" panose="02010600030101010101" pitchFamily="2" charset="-122"/>
              </a:rPr>
              <a:t>优秀</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r>
              <a:rPr lang="en-US" altLang="zh-CN" sz="135" dirty="0">
                <a:solidFill>
                  <a:prstClr val="white"/>
                </a:solidFill>
                <a:latin typeface="Calibri" panose="020F0502020204030204"/>
                <a:ea typeface="宋体" panose="02010600030101010101" pitchFamily="2" charset="-122"/>
              </a:rPr>
              <a:t>Word</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www.1ppt.com/word/              Excel</a:t>
            </a:r>
            <a:r>
              <a:rPr lang="zh-CN" altLang="en-US" sz="135" dirty="0">
                <a:solidFill>
                  <a:prstClr val="white"/>
                </a:solidFill>
                <a:latin typeface="Calibri" panose="020F0502020204030204"/>
                <a:ea typeface="宋体" panose="02010600030101010101" pitchFamily="2" charset="-122"/>
              </a:rPr>
              <a:t>教程：</a:t>
            </a:r>
            <a:r>
              <a:rPr lang="en-US" altLang="zh-CN" sz="135" dirty="0">
                <a:solidFill>
                  <a:prstClr val="white"/>
                </a:solidFill>
                <a:latin typeface="Calibri" panose="020F0502020204030204"/>
                <a:ea typeface="宋体" panose="02010600030101010101" pitchFamily="2" charset="-122"/>
              </a:rPr>
              <a:t>www.1ppt.com/excel/  </a:t>
            </a:r>
            <a:endParaRPr lang="en-US" altLang="zh-CN" sz="135" dirty="0">
              <a:solidFill>
                <a:prstClr val="white"/>
              </a:solidFill>
              <a:latin typeface="Calibri" panose="020F0502020204030204"/>
              <a:ea typeface="宋体" panose="02010600030101010101" pitchFamily="2" charset="-122"/>
            </a:endParaRPr>
          </a:p>
          <a:p>
            <a:r>
              <a:rPr lang="zh-CN" altLang="en-US" sz="135" dirty="0">
                <a:solidFill>
                  <a:prstClr val="white"/>
                </a:solidFill>
                <a:latin typeface="Calibri" panose="020F0502020204030204"/>
                <a:ea typeface="宋体" panose="02010600030101010101" pitchFamily="2" charset="-122"/>
              </a:rPr>
              <a:t>资料下载：</a:t>
            </a:r>
            <a:r>
              <a:rPr lang="en-US" altLang="zh-CN" sz="135" dirty="0">
                <a:solidFill>
                  <a:prstClr val="white"/>
                </a:solidFill>
                <a:latin typeface="Calibri" panose="020F0502020204030204"/>
                <a:ea typeface="宋体" panose="02010600030101010101" pitchFamily="2" charset="-122"/>
              </a:rPr>
              <a:t>www.1ppt.com/ziliao/                PPT</a:t>
            </a:r>
            <a:r>
              <a:rPr lang="zh-CN" altLang="en-US" sz="135" dirty="0">
                <a:solidFill>
                  <a:prstClr val="white"/>
                </a:solidFill>
                <a:latin typeface="Calibri" panose="020F0502020204030204"/>
                <a:ea typeface="宋体" panose="02010600030101010101" pitchFamily="2" charset="-122"/>
              </a:rPr>
              <a:t>课件下载：</a:t>
            </a:r>
            <a:r>
              <a:rPr lang="en-US" altLang="zh-CN" sz="135" dirty="0">
                <a:solidFill>
                  <a:prstClr val="white"/>
                </a:solidFill>
                <a:latin typeface="Calibri" panose="020F0502020204030204"/>
                <a:ea typeface="宋体" panose="02010600030101010101" pitchFamily="2" charset="-122"/>
              </a:rPr>
              <a:t>www.1ppt.com/kejian/ </a:t>
            </a:r>
            <a:endParaRPr lang="en-US" altLang="zh-CN" sz="135" dirty="0">
              <a:solidFill>
                <a:prstClr val="white"/>
              </a:solidFill>
              <a:latin typeface="Calibri" panose="020F0502020204030204"/>
              <a:ea typeface="宋体" panose="02010600030101010101" pitchFamily="2" charset="-122"/>
            </a:endParaRPr>
          </a:p>
          <a:p>
            <a:r>
              <a:rPr lang="zh-CN" altLang="en-US" sz="135" dirty="0">
                <a:solidFill>
                  <a:prstClr val="white"/>
                </a:solidFill>
                <a:latin typeface="Calibri" panose="020F0502020204030204"/>
                <a:ea typeface="宋体" panose="02010600030101010101" pitchFamily="2" charset="-122"/>
              </a:rPr>
              <a:t>范文下载：</a:t>
            </a:r>
            <a:r>
              <a:rPr lang="en-US" altLang="zh-CN" sz="135" dirty="0">
                <a:solidFill>
                  <a:prstClr val="white"/>
                </a:solidFill>
                <a:latin typeface="Calibri" panose="020F0502020204030204"/>
                <a:ea typeface="宋体" panose="02010600030101010101" pitchFamily="2" charset="-122"/>
              </a:rPr>
              <a:t>www.1ppt.com/fanwen/             </a:t>
            </a:r>
            <a:r>
              <a:rPr lang="zh-CN" altLang="en-US" sz="135" dirty="0">
                <a:solidFill>
                  <a:prstClr val="white"/>
                </a:solidFill>
                <a:latin typeface="Calibri" panose="020F0502020204030204"/>
                <a:ea typeface="宋体" panose="02010600030101010101" pitchFamily="2" charset="-122"/>
              </a:rPr>
              <a:t>试卷下载：</a:t>
            </a:r>
            <a:r>
              <a:rPr lang="en-US" altLang="zh-CN" sz="135" dirty="0">
                <a:solidFill>
                  <a:prstClr val="white"/>
                </a:solidFill>
                <a:latin typeface="Calibri" panose="020F0502020204030204"/>
                <a:ea typeface="宋体" panose="02010600030101010101" pitchFamily="2" charset="-122"/>
              </a:rPr>
              <a:t>www.1ppt.com/shiti/  </a:t>
            </a:r>
            <a:endParaRPr lang="en-US" altLang="zh-CN" sz="135" dirty="0">
              <a:solidFill>
                <a:prstClr val="white"/>
              </a:solidFill>
              <a:latin typeface="Calibri" panose="020F0502020204030204"/>
              <a:ea typeface="宋体" panose="02010600030101010101" pitchFamily="2" charset="-122"/>
            </a:endParaRPr>
          </a:p>
          <a:p>
            <a:r>
              <a:rPr lang="zh-CN" altLang="en-US" sz="135" dirty="0">
                <a:solidFill>
                  <a:prstClr val="white"/>
                </a:solidFill>
                <a:latin typeface="Calibri" panose="020F0502020204030204"/>
                <a:ea typeface="宋体" panose="02010600030101010101" pitchFamily="2" charset="-122"/>
              </a:rPr>
              <a:t>教案下载：</a:t>
            </a:r>
            <a:r>
              <a:rPr lang="en-US" altLang="zh-CN" sz="135" dirty="0">
                <a:solidFill>
                  <a:prstClr val="white"/>
                </a:solidFill>
                <a:latin typeface="Calibri" panose="020F0502020204030204"/>
                <a:ea typeface="宋体" panose="02010600030101010101" pitchFamily="2" charset="-122"/>
              </a:rPr>
              <a:t>www.1ppt.com/jiaoan/        PPT</a:t>
            </a:r>
            <a:r>
              <a:rPr lang="zh-CN" altLang="en-US" sz="135" dirty="0">
                <a:solidFill>
                  <a:prstClr val="white"/>
                </a:solidFill>
                <a:latin typeface="Calibri" panose="020F0502020204030204"/>
                <a:ea typeface="宋体" panose="02010600030101010101" pitchFamily="2" charset="-122"/>
              </a:rPr>
              <a:t>论坛：</a:t>
            </a:r>
            <a:r>
              <a:rPr lang="en-US" altLang="zh-CN" sz="135" dirty="0">
                <a:solidFill>
                  <a:prstClr val="white"/>
                </a:solidFill>
                <a:latin typeface="Calibri" panose="020F0502020204030204"/>
                <a:ea typeface="宋体" panose="02010600030101010101" pitchFamily="2" charset="-122"/>
              </a:rPr>
              <a:t>www.1ppt.cn</a:t>
            </a:r>
            <a:endParaRPr lang="en-US" altLang="zh-CN" sz="135" dirty="0">
              <a:solidFill>
                <a:prstClr val="white"/>
              </a:solidFill>
              <a:latin typeface="Calibri" panose="020F0502020204030204"/>
              <a:ea typeface="宋体" panose="02010600030101010101" pitchFamily="2" charset="-122"/>
            </a:endParaRPr>
          </a:p>
          <a:p>
            <a:r>
              <a:rPr lang="en-US" altLang="zh-CN" sz="135" dirty="0">
                <a:solidFill>
                  <a:prstClr val="white"/>
                </a:solidFill>
                <a:latin typeface="Calibri" panose="020F0502020204030204"/>
                <a:ea typeface="宋体" panose="02010600030101010101" pitchFamily="2" charset="-122"/>
              </a:rPr>
              <a:t> </a:t>
            </a:r>
            <a:endParaRPr lang="zh-CN" altLang="en-US" sz="135" dirty="0">
              <a:solidFill>
                <a:prstClr val="white"/>
              </a:solidFill>
              <a:latin typeface="Calibri" panose="020F0502020204030204"/>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 y="0"/>
            <a:ext cx="12191999" cy="6858000"/>
          </a:xfrm>
          <a:prstGeom prst="rect">
            <a:avLst/>
          </a:prstGeom>
        </p:spPr>
      </p:pic>
      <p:pic>
        <p:nvPicPr>
          <p:cNvPr id="21" name="图片 20"/>
          <p:cNvPicPr>
            <a:picLocks noChangeAspect="1"/>
          </p:cNvPicPr>
          <p:nvPr/>
        </p:nvPicPr>
        <p:blipFill>
          <a:blip r:embed="rId2"/>
          <a:stretch>
            <a:fillRect/>
          </a:stretch>
        </p:blipFill>
        <p:spPr>
          <a:xfrm>
            <a:off x="-526" y="-298"/>
            <a:ext cx="12193057" cy="6858595"/>
          </a:xfrm>
          <a:prstGeom prst="rect">
            <a:avLst/>
          </a:prstGeom>
        </p:spPr>
      </p:pic>
      <p:pic>
        <p:nvPicPr>
          <p:cNvPr id="3" name="图片 2"/>
          <p:cNvPicPr>
            <a:picLocks noChangeAspect="1"/>
          </p:cNvPicPr>
          <p:nvPr/>
        </p:nvPicPr>
        <p:blipFill rotWithShape="1">
          <a:blip r:embed="rId3" cstate="hqprint"/>
          <a:srcRect/>
          <a:stretch>
            <a:fillRect/>
          </a:stretch>
        </p:blipFill>
        <p:spPr>
          <a:xfrm>
            <a:off x="0" y="-14068"/>
            <a:ext cx="12192000" cy="3352800"/>
          </a:xfrm>
          <a:prstGeom prst="rect">
            <a:avLst/>
          </a:prstGeom>
        </p:spPr>
      </p:pic>
      <p:pic>
        <p:nvPicPr>
          <p:cNvPr id="14" name="图片 13"/>
          <p:cNvPicPr>
            <a:picLocks noChangeAspect="1"/>
          </p:cNvPicPr>
          <p:nvPr/>
        </p:nvPicPr>
        <p:blipFill rotWithShape="1">
          <a:blip r:embed="rId4" cstate="screen"/>
          <a:srcRect/>
          <a:stretch>
            <a:fillRect/>
          </a:stretch>
        </p:blipFill>
        <p:spPr>
          <a:xfrm>
            <a:off x="10586954" y="3195637"/>
            <a:ext cx="1700084" cy="930368"/>
          </a:xfrm>
          <a:prstGeom prst="rect">
            <a:avLst/>
          </a:prstGeom>
        </p:spPr>
      </p:pic>
      <p:pic>
        <p:nvPicPr>
          <p:cNvPr id="15" name="图片 14"/>
          <p:cNvPicPr>
            <a:picLocks noChangeAspect="1"/>
          </p:cNvPicPr>
          <p:nvPr/>
        </p:nvPicPr>
        <p:blipFill rotWithShape="1">
          <a:blip r:embed="rId5" cstate="screen"/>
          <a:srcRect/>
          <a:stretch>
            <a:fillRect/>
          </a:stretch>
        </p:blipFill>
        <p:spPr>
          <a:xfrm flipH="1" flipV="1">
            <a:off x="57150" y="2660526"/>
            <a:ext cx="1733549" cy="1078877"/>
          </a:xfrm>
          <a:prstGeom prst="rect">
            <a:avLst/>
          </a:prstGeom>
        </p:spPr>
      </p:pic>
      <p:pic>
        <p:nvPicPr>
          <p:cNvPr id="24" name="图片 23"/>
          <p:cNvPicPr>
            <a:picLocks noChangeAspect="1"/>
          </p:cNvPicPr>
          <p:nvPr/>
        </p:nvPicPr>
        <p:blipFill>
          <a:blip r:embed="rId6" cstate="screen"/>
          <a:stretch>
            <a:fillRect/>
          </a:stretch>
        </p:blipFill>
        <p:spPr>
          <a:xfrm>
            <a:off x="9791706" y="4689412"/>
            <a:ext cx="1828723" cy="2168736"/>
          </a:xfrm>
          <a:prstGeom prst="rect">
            <a:avLst/>
          </a:prstGeom>
        </p:spPr>
      </p:pic>
      <p:sp>
        <p:nvSpPr>
          <p:cNvPr id="25" name="文本框 24"/>
          <p:cNvSpPr txBox="1"/>
          <p:nvPr/>
        </p:nvSpPr>
        <p:spPr>
          <a:xfrm>
            <a:off x="4805341" y="2567672"/>
            <a:ext cx="2763802" cy="1569660"/>
          </a:xfrm>
          <a:prstGeom prst="rect">
            <a:avLst/>
          </a:prstGeom>
          <a:noFill/>
        </p:spPr>
        <p:txBody>
          <a:bodyPr wrap="square" rtlCol="0">
            <a:spAutoFit/>
            <a:scene3d>
              <a:camera prst="orthographicFront"/>
              <a:lightRig rig="threePt" dir="t"/>
            </a:scene3d>
            <a:sp3d contourW="12700"/>
          </a:bodyPr>
          <a:lstStyle/>
          <a:p>
            <a:pPr algn="dist"/>
            <a:r>
              <a:rPr lang="zh-CN" altLang="en-US" sz="9600" b="1" dirty="0" smtClean="0">
                <a:gradFill>
                  <a:gsLst>
                    <a:gs pos="0">
                      <a:srgbClr val="C00000"/>
                    </a:gs>
                    <a:gs pos="100000">
                      <a:srgbClr val="EB0000"/>
                    </a:gs>
                  </a:gsLst>
                  <a:lin ang="5400000" scaled="1"/>
                </a:gradFill>
              </a:rPr>
              <a:t>谢谢</a:t>
            </a:r>
            <a:endParaRPr lang="zh-CN" altLang="en-US" sz="9600" b="1" dirty="0">
              <a:gradFill>
                <a:gsLst>
                  <a:gs pos="0">
                    <a:srgbClr val="C00000"/>
                  </a:gs>
                  <a:gs pos="100000">
                    <a:srgbClr val="EB0000"/>
                  </a:gs>
                </a:gsLst>
                <a:lin ang="5400000" scaled="1"/>
              </a:gradFill>
            </a:endParaRPr>
          </a:p>
        </p:txBody>
      </p:sp>
      <p:pic>
        <p:nvPicPr>
          <p:cNvPr id="20" name="图片 19"/>
          <p:cNvPicPr>
            <a:picLocks noChangeAspect="1"/>
          </p:cNvPicPr>
          <p:nvPr/>
        </p:nvPicPr>
        <p:blipFill rotWithShape="1">
          <a:blip r:embed="rId7" cstate="screen"/>
          <a:srcRect/>
          <a:stretch>
            <a:fillRect/>
          </a:stretch>
        </p:blipFill>
        <p:spPr>
          <a:xfrm>
            <a:off x="123748" y="4946619"/>
            <a:ext cx="2540173" cy="1743005"/>
          </a:xfrm>
          <a:prstGeom prst="rect">
            <a:avLst/>
          </a:prstGeom>
        </p:spPr>
      </p:pic>
      <p:pic>
        <p:nvPicPr>
          <p:cNvPr id="17" name="图片 16"/>
          <p:cNvPicPr>
            <a:picLocks noChangeAspect="1"/>
          </p:cNvPicPr>
          <p:nvPr/>
        </p:nvPicPr>
        <p:blipFill rotWithShape="1">
          <a:blip r:embed="rId8" cstate="screen"/>
          <a:srcRect/>
          <a:stretch>
            <a:fillRect/>
          </a:stretch>
        </p:blipFill>
        <p:spPr>
          <a:xfrm>
            <a:off x="8951311" y="2973941"/>
            <a:ext cx="1493031" cy="646531"/>
          </a:xfrm>
          <a:prstGeom prst="rect">
            <a:avLst/>
          </a:prstGeom>
        </p:spPr>
      </p:pic>
      <p:pic>
        <p:nvPicPr>
          <p:cNvPr id="18" name="图片 17"/>
          <p:cNvPicPr>
            <a:picLocks noChangeAspect="1"/>
          </p:cNvPicPr>
          <p:nvPr/>
        </p:nvPicPr>
        <p:blipFill rotWithShape="1">
          <a:blip r:embed="rId8" cstate="screen"/>
          <a:srcRect/>
          <a:stretch>
            <a:fillRect/>
          </a:stretch>
        </p:blipFill>
        <p:spPr>
          <a:xfrm flipH="1">
            <a:off x="1747674" y="2973941"/>
            <a:ext cx="1493028" cy="646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a:t>十九大提到或提出了一系列战略，如科教兴国战略、人才强国战略、创新驱动发展战略、乡村振兴战略、区域协调发展战略、可持续发展战略，军民融合发展战略、就业优先战略、健康中国战略、食品安全战略、人口发展战略、国家安全战略，共</a:t>
            </a:r>
            <a:r>
              <a:rPr lang="en-US" altLang="zh-CN" dirty="0"/>
              <a:t>12</a:t>
            </a:r>
            <a:r>
              <a:rPr lang="zh-CN" altLang="en-US" dirty="0"/>
              <a:t>个“</a:t>
            </a:r>
            <a:r>
              <a:rPr lang="zh-CN" altLang="en-US" dirty="0">
                <a:solidFill>
                  <a:srgbClr val="FF0000"/>
                </a:solidFill>
              </a:rPr>
              <a:t>战略</a:t>
            </a:r>
            <a:r>
              <a:rPr lang="zh-CN" altLang="en-US" dirty="0"/>
              <a:t>”。</a:t>
            </a:r>
            <a:endParaRPr lang="zh-CN" altLang="en-US" dirty="0"/>
          </a:p>
          <a:p>
            <a:endParaRPr lang="en-US" altLang="zh-CN" dirty="0" smtClean="0"/>
          </a:p>
          <a:p>
            <a:r>
              <a:rPr lang="zh-CN" altLang="en-US" dirty="0" smtClean="0"/>
              <a:t>这些</a:t>
            </a:r>
            <a:r>
              <a:rPr lang="zh-CN" altLang="en-US" dirty="0"/>
              <a:t>都是人民政协新时代的履职课题。政协委员必须全面提升履职能力，精准履职</a:t>
            </a:r>
            <a:r>
              <a:rPr lang="zh-CN" altLang="en-US" dirty="0" smtClean="0"/>
              <a:t>。</a:t>
            </a:r>
            <a:endParaRPr lang="zh-CN" altLang="en-US" dirty="0"/>
          </a:p>
        </p:txBody>
      </p:sp>
      <p:sp>
        <p:nvSpPr>
          <p:cNvPr id="3" name="标题 2"/>
          <p:cNvSpPr>
            <a:spLocks noGrp="1"/>
          </p:cNvSpPr>
          <p:nvPr>
            <p:ph type="title"/>
          </p:nvPr>
        </p:nvSpPr>
        <p:spPr/>
        <p:txBody>
          <a:bodyPr/>
          <a:lstStyle/>
          <a:p>
            <a:r>
              <a:rPr lang="en-US" altLang="zh-CN" dirty="0"/>
              <a:t>1  </a:t>
            </a:r>
            <a:r>
              <a:rPr lang="zh-CN" altLang="en-US" dirty="0"/>
              <a:t>新时代政协委员的视野</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 y="0"/>
            <a:ext cx="12191999" cy="6858000"/>
          </a:xfrm>
          <a:prstGeom prst="rect">
            <a:avLst/>
          </a:prstGeom>
        </p:spPr>
      </p:pic>
      <p:pic>
        <p:nvPicPr>
          <p:cNvPr id="21" name="图片 20"/>
          <p:cNvPicPr>
            <a:picLocks noChangeAspect="1"/>
          </p:cNvPicPr>
          <p:nvPr/>
        </p:nvPicPr>
        <p:blipFill>
          <a:blip r:embed="rId2"/>
          <a:stretch>
            <a:fillRect/>
          </a:stretch>
        </p:blipFill>
        <p:spPr>
          <a:xfrm>
            <a:off x="-526" y="-298"/>
            <a:ext cx="12193057" cy="6858595"/>
          </a:xfrm>
          <a:prstGeom prst="rect">
            <a:avLst/>
          </a:prstGeom>
        </p:spPr>
      </p:pic>
      <p:pic>
        <p:nvPicPr>
          <p:cNvPr id="3" name="图片 2"/>
          <p:cNvPicPr>
            <a:picLocks noChangeAspect="1"/>
          </p:cNvPicPr>
          <p:nvPr/>
        </p:nvPicPr>
        <p:blipFill rotWithShape="1">
          <a:blip r:embed="rId3" cstate="hqprint"/>
          <a:srcRect/>
          <a:stretch>
            <a:fillRect/>
          </a:stretch>
        </p:blipFill>
        <p:spPr>
          <a:xfrm>
            <a:off x="0" y="0"/>
            <a:ext cx="12192000" cy="3352800"/>
          </a:xfrm>
          <a:prstGeom prst="rect">
            <a:avLst/>
          </a:prstGeom>
        </p:spPr>
      </p:pic>
      <p:pic>
        <p:nvPicPr>
          <p:cNvPr id="14" name="图片 13"/>
          <p:cNvPicPr>
            <a:picLocks noChangeAspect="1"/>
          </p:cNvPicPr>
          <p:nvPr/>
        </p:nvPicPr>
        <p:blipFill rotWithShape="1">
          <a:blip r:embed="rId4" cstate="screen"/>
          <a:srcRect/>
          <a:stretch>
            <a:fillRect/>
          </a:stretch>
        </p:blipFill>
        <p:spPr>
          <a:xfrm>
            <a:off x="10586954" y="3195637"/>
            <a:ext cx="1700084" cy="930368"/>
          </a:xfrm>
          <a:prstGeom prst="rect">
            <a:avLst/>
          </a:prstGeom>
        </p:spPr>
      </p:pic>
      <p:pic>
        <p:nvPicPr>
          <p:cNvPr id="15" name="图片 14"/>
          <p:cNvPicPr>
            <a:picLocks noChangeAspect="1"/>
          </p:cNvPicPr>
          <p:nvPr/>
        </p:nvPicPr>
        <p:blipFill rotWithShape="1">
          <a:blip r:embed="rId5" cstate="screen"/>
          <a:srcRect/>
          <a:stretch>
            <a:fillRect/>
          </a:stretch>
        </p:blipFill>
        <p:spPr>
          <a:xfrm flipH="1" flipV="1">
            <a:off x="57150" y="2660526"/>
            <a:ext cx="1733549" cy="1078877"/>
          </a:xfrm>
          <a:prstGeom prst="rect">
            <a:avLst/>
          </a:prstGeom>
        </p:spPr>
      </p:pic>
      <p:pic>
        <p:nvPicPr>
          <p:cNvPr id="24" name="图片 23"/>
          <p:cNvPicPr>
            <a:picLocks noChangeAspect="1"/>
          </p:cNvPicPr>
          <p:nvPr/>
        </p:nvPicPr>
        <p:blipFill>
          <a:blip r:embed="rId6" cstate="screen"/>
          <a:stretch>
            <a:fillRect/>
          </a:stretch>
        </p:blipFill>
        <p:spPr>
          <a:xfrm>
            <a:off x="9791706" y="4689412"/>
            <a:ext cx="1828723" cy="2168736"/>
          </a:xfrm>
          <a:prstGeom prst="rect">
            <a:avLst/>
          </a:prstGeom>
        </p:spPr>
      </p:pic>
      <p:pic>
        <p:nvPicPr>
          <p:cNvPr id="20" name="图片 19"/>
          <p:cNvPicPr>
            <a:picLocks noChangeAspect="1"/>
          </p:cNvPicPr>
          <p:nvPr/>
        </p:nvPicPr>
        <p:blipFill rotWithShape="1">
          <a:blip r:embed="rId7" cstate="screen"/>
          <a:srcRect/>
          <a:stretch>
            <a:fillRect/>
          </a:stretch>
        </p:blipFill>
        <p:spPr>
          <a:xfrm>
            <a:off x="123748" y="4946619"/>
            <a:ext cx="2540173" cy="1743005"/>
          </a:xfrm>
          <a:prstGeom prst="rect">
            <a:avLst/>
          </a:prstGeom>
        </p:spPr>
      </p:pic>
      <p:pic>
        <p:nvPicPr>
          <p:cNvPr id="8" name="图片 7"/>
          <p:cNvPicPr>
            <a:picLocks noChangeAspect="1"/>
          </p:cNvPicPr>
          <p:nvPr/>
        </p:nvPicPr>
        <p:blipFill>
          <a:blip r:embed="rId8" cstate="screen"/>
          <a:stretch>
            <a:fillRect/>
          </a:stretch>
        </p:blipFill>
        <p:spPr>
          <a:xfrm rot="16200000">
            <a:off x="3380213" y="961385"/>
            <a:ext cx="5431587" cy="5439208"/>
          </a:xfrm>
          <a:prstGeom prst="rect">
            <a:avLst/>
          </a:prstGeom>
        </p:spPr>
      </p:pic>
      <p:sp>
        <p:nvSpPr>
          <p:cNvPr id="28" name="文本框 27"/>
          <p:cNvSpPr txBox="1"/>
          <p:nvPr/>
        </p:nvSpPr>
        <p:spPr>
          <a:xfrm>
            <a:off x="4387848" y="3314951"/>
            <a:ext cx="3416320" cy="1200329"/>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新时代政协</a:t>
            </a:r>
            <a:r>
              <a:rPr lang="zh-CN" altLang="en-US" sz="3600" b="1" dirty="0" smtClean="0">
                <a:gradFill>
                  <a:gsLst>
                    <a:gs pos="0">
                      <a:srgbClr val="C00000"/>
                    </a:gs>
                    <a:gs pos="100000">
                      <a:srgbClr val="EB0000"/>
                    </a:gs>
                  </a:gsLst>
                  <a:lin ang="5400000" scaled="1"/>
                </a:gradFill>
              </a:rPr>
              <a:t>委员</a:t>
            </a:r>
            <a:endParaRPr lang="en-US" altLang="zh-CN" sz="3600" b="1" dirty="0" smtClean="0">
              <a:gradFill>
                <a:gsLst>
                  <a:gs pos="0">
                    <a:srgbClr val="C00000"/>
                  </a:gs>
                  <a:gs pos="100000">
                    <a:srgbClr val="EB0000"/>
                  </a:gs>
                </a:gsLst>
                <a:lin ang="5400000" scaled="1"/>
              </a:gradFill>
            </a:endParaRPr>
          </a:p>
          <a:p>
            <a:pPr algn="ctr"/>
            <a:r>
              <a:rPr lang="zh-CN" altLang="en-US" sz="3600" b="1" dirty="0" smtClean="0">
                <a:gradFill>
                  <a:gsLst>
                    <a:gs pos="0">
                      <a:srgbClr val="C00000"/>
                    </a:gs>
                    <a:gs pos="100000">
                      <a:srgbClr val="EB0000"/>
                    </a:gs>
                  </a:gsLst>
                  <a:lin ang="5400000" scaled="1"/>
                </a:gradFill>
              </a:rPr>
              <a:t>应</a:t>
            </a:r>
            <a:r>
              <a:rPr lang="zh-CN" altLang="en-US" sz="3600" b="1" dirty="0">
                <a:gradFill>
                  <a:gsLst>
                    <a:gs pos="0">
                      <a:srgbClr val="C00000"/>
                    </a:gs>
                    <a:gs pos="100000">
                      <a:srgbClr val="EB0000"/>
                    </a:gs>
                  </a:gsLst>
                  <a:lin ang="5400000" scaled="1"/>
                </a:gradFill>
              </a:rPr>
              <a:t>具备的能力</a:t>
            </a:r>
            <a:endParaRPr lang="zh-CN" altLang="en-US" sz="3600" b="1" dirty="0">
              <a:gradFill>
                <a:gsLst>
                  <a:gs pos="0">
                    <a:srgbClr val="C00000"/>
                  </a:gs>
                  <a:gs pos="100000">
                    <a:srgbClr val="EB0000"/>
                  </a:gs>
                </a:gsLst>
                <a:lin ang="5400000" scaled="1"/>
              </a:gradFill>
            </a:endParaRPr>
          </a:p>
        </p:txBody>
      </p:sp>
      <p:sp>
        <p:nvSpPr>
          <p:cNvPr id="29" name="文本框 28"/>
          <p:cNvSpPr txBox="1"/>
          <p:nvPr/>
        </p:nvSpPr>
        <p:spPr>
          <a:xfrm>
            <a:off x="5789666" y="2356286"/>
            <a:ext cx="612668"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gradFill>
                  <a:gsLst>
                    <a:gs pos="0">
                      <a:srgbClr val="C00000"/>
                    </a:gs>
                    <a:gs pos="100000">
                      <a:srgbClr val="EB0000"/>
                    </a:gs>
                  </a:gsLst>
                  <a:lin ang="5400000" scaled="1"/>
                </a:gradFill>
              </a:rPr>
              <a:t>2</a:t>
            </a:r>
            <a:endParaRPr lang="zh-CN" altLang="en-US" sz="6000" b="1" dirty="0">
              <a:gradFill>
                <a:gsLst>
                  <a:gs pos="0">
                    <a:srgbClr val="C00000"/>
                  </a:gs>
                  <a:gs pos="100000">
                    <a:srgbClr val="EB0000"/>
                  </a:gs>
                </a:gsLst>
                <a:lin ang="5400000" scaled="1"/>
              </a:gra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zh-CN" dirty="0"/>
              <a:t>习近平同志从三方面谈及对政协委员履职尽责的希望。</a:t>
            </a:r>
            <a:endParaRPr lang="zh-CN" altLang="zh-CN" dirty="0"/>
          </a:p>
          <a:p>
            <a:r>
              <a:rPr lang="zh-CN" altLang="zh-CN" dirty="0"/>
              <a:t>一是勇于担当责任。</a:t>
            </a:r>
            <a:endParaRPr lang="zh-CN" altLang="zh-CN" dirty="0"/>
          </a:p>
          <a:p>
            <a:r>
              <a:rPr lang="zh-CN" altLang="zh-CN" dirty="0"/>
              <a:t>二是着力提高能力素质。</a:t>
            </a:r>
            <a:endParaRPr lang="zh-CN" altLang="zh-CN" dirty="0"/>
          </a:p>
          <a:p>
            <a:r>
              <a:rPr lang="zh-CN" altLang="zh-CN" dirty="0"/>
              <a:t>三是自觉保持良好形象。</a:t>
            </a:r>
            <a:endParaRPr lang="zh-CN" altLang="zh-CN" dirty="0"/>
          </a:p>
          <a:p>
            <a:r>
              <a:rPr lang="zh-CN" altLang="zh-CN" dirty="0"/>
              <a:t>人民政协要努力为委员履职尽责创造条件，教育引领政协委员懂政协、会协商、善议政，守纪律、讲规矩、重品行</a:t>
            </a:r>
            <a:r>
              <a:rPr lang="en-US" altLang="zh-CN" dirty="0"/>
              <a:t>,</a:t>
            </a:r>
            <a:r>
              <a:rPr lang="zh-CN" altLang="zh-CN" dirty="0"/>
              <a:t>营造风清气正、廉洁奉公的履职环境。</a:t>
            </a:r>
            <a:endParaRPr lang="zh-CN" altLang="en-US" dirty="0"/>
          </a:p>
        </p:txBody>
      </p:sp>
      <p:sp>
        <p:nvSpPr>
          <p:cNvPr id="3" name="标题 2"/>
          <p:cNvSpPr>
            <a:spLocks noGrp="1"/>
          </p:cNvSpPr>
          <p:nvPr>
            <p:ph type="title"/>
          </p:nvPr>
        </p:nvSpPr>
        <p:spPr/>
        <p:txBody>
          <a:bodyPr/>
          <a:lstStyle/>
          <a:p>
            <a:r>
              <a:rPr lang="en-US" altLang="zh-CN" dirty="0" smtClean="0"/>
              <a:t>2  </a:t>
            </a:r>
            <a:r>
              <a:rPr lang="zh-CN" altLang="en-US" dirty="0" smtClean="0"/>
              <a:t>新时代</a:t>
            </a:r>
            <a:r>
              <a:rPr lang="zh-CN" altLang="en-US" dirty="0"/>
              <a:t>政协委员应具备的能力</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en-US" altLang="zh-CN" dirty="0"/>
              <a:t>“</a:t>
            </a:r>
            <a:r>
              <a:rPr lang="zh-CN" altLang="zh-CN" dirty="0"/>
              <a:t>懂政协、会协商、善议政</a:t>
            </a:r>
            <a:r>
              <a:rPr lang="en-US" altLang="zh-CN" dirty="0"/>
              <a:t>”</a:t>
            </a:r>
            <a:r>
              <a:rPr lang="zh-CN" altLang="zh-CN" dirty="0"/>
              <a:t>是对政协委员在履职能力上的要求，属于外在表现，</a:t>
            </a:r>
            <a:r>
              <a:rPr lang="en-US" altLang="zh-CN" dirty="0"/>
              <a:t>“</a:t>
            </a:r>
            <a:r>
              <a:rPr lang="zh-CN" altLang="zh-CN" dirty="0"/>
              <a:t>守纪律、讲规矩、重品行</a:t>
            </a:r>
            <a:r>
              <a:rPr lang="en-US" altLang="zh-CN" dirty="0"/>
              <a:t>”</a:t>
            </a:r>
            <a:r>
              <a:rPr lang="zh-CN" altLang="zh-CN" dirty="0"/>
              <a:t>则是对政协委员进一步在修身正己立德思想上的约束，属于内在修养。</a:t>
            </a:r>
            <a:r>
              <a:rPr lang="en-US" altLang="zh-CN" dirty="0"/>
              <a:t>“</a:t>
            </a:r>
            <a:r>
              <a:rPr lang="zh-CN" altLang="zh-CN" dirty="0"/>
              <a:t>十八字要求</a:t>
            </a:r>
            <a:r>
              <a:rPr lang="en-US" altLang="zh-CN" dirty="0"/>
              <a:t>”</a:t>
            </a:r>
            <a:r>
              <a:rPr lang="zh-CN" altLang="zh-CN" dirty="0"/>
              <a:t>就是政协委员尽好这份责任的不二法宝</a:t>
            </a:r>
            <a:r>
              <a:rPr lang="zh-CN" altLang="zh-CN" dirty="0" smtClean="0"/>
              <a:t>。</a:t>
            </a:r>
            <a:endParaRPr lang="zh-CN" altLang="zh-CN" dirty="0"/>
          </a:p>
        </p:txBody>
      </p:sp>
      <p:sp>
        <p:nvSpPr>
          <p:cNvPr id="3" name="标题 2"/>
          <p:cNvSpPr>
            <a:spLocks noGrp="1"/>
          </p:cNvSpPr>
          <p:nvPr>
            <p:ph type="title"/>
          </p:nvPr>
        </p:nvSpPr>
        <p:spPr/>
        <p:txBody>
          <a:bodyPr/>
          <a:lstStyle/>
          <a:p>
            <a:r>
              <a:rPr lang="en-US" altLang="zh-CN" dirty="0"/>
              <a:t>2  </a:t>
            </a:r>
            <a:r>
              <a:rPr lang="zh-CN" altLang="en-US" dirty="0"/>
              <a:t>新时代政协委员应具备的能力</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第一PPT，www.1ppt.com">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6808</Words>
  <Application>WPS 演示</Application>
  <PresentationFormat>自定义</PresentationFormat>
  <Paragraphs>374</Paragraphs>
  <Slides>50</Slides>
  <Notes>7</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Arial</vt:lpstr>
      <vt:lpstr>宋体</vt:lpstr>
      <vt:lpstr>Wingdings</vt:lpstr>
      <vt:lpstr>Calibri</vt:lpstr>
      <vt:lpstr>微软雅黑</vt:lpstr>
      <vt:lpstr>等线</vt:lpstr>
      <vt:lpstr>Segoe Print</vt:lpstr>
      <vt:lpstr>等线</vt:lpstr>
      <vt:lpstr>Calibri</vt:lpstr>
      <vt:lpstr>第一PPT，www.1ppt.com</vt:lpstr>
      <vt:lpstr>PowerPoint 演示文稿</vt:lpstr>
      <vt:lpstr>PowerPoint 演示文稿</vt:lpstr>
      <vt:lpstr>PowerPoint 演示文稿</vt:lpstr>
      <vt:lpstr>1  新时代政协委员的视野</vt:lpstr>
      <vt:lpstr>1  新时代政协委员的视野</vt:lpstr>
      <vt:lpstr>1  新时代政协委员的视野</vt:lpstr>
      <vt:lpstr>PowerPoint 演示文稿</vt:lpstr>
      <vt:lpstr>2  新时代政协委员应具备的能力</vt:lpstr>
      <vt:lpstr>2  新时代政协委员应具备的能力</vt:lpstr>
      <vt:lpstr>2  新时代政协委员应具备的能力</vt:lpstr>
      <vt:lpstr>2  新时代政协委员应具备的能力</vt:lpstr>
      <vt:lpstr>2  新时代政协委员应具备的能力</vt:lpstr>
      <vt:lpstr>PowerPoint 演示文稿</vt:lpstr>
      <vt:lpstr>3  新时代人民政协ABC</vt:lpstr>
      <vt:lpstr>3  新时代人民政协ABC</vt:lpstr>
      <vt:lpstr>3  新时代人民政协ABC</vt:lpstr>
      <vt:lpstr>3  新时代人民政协ABC</vt:lpstr>
      <vt:lpstr>3  新时代人民政协ABC</vt:lpstr>
      <vt:lpstr>3  新时代人民政协ABC</vt:lpstr>
      <vt:lpstr>3  新时代人民政协ABC</vt:lpstr>
      <vt:lpstr>PowerPoint 演示文稿</vt:lpstr>
      <vt:lpstr>4  新时代人民政协提案和社情民意信息工作</vt:lpstr>
      <vt:lpstr>4  新时代人民政协提案和社情民意信息工作</vt:lpstr>
      <vt:lpstr>PowerPoint 演示文稿</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4  新时代人民政协提案和社情民意信息工作</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反映社情民意需要注意的几个问题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category>http://www.ypppt.com/</cp:category>
  <cp:lastModifiedBy>thinkpad</cp:lastModifiedBy>
  <cp:revision>101</cp:revision>
  <dcterms:created xsi:type="dcterms:W3CDTF">2017-11-08T06:56:00Z</dcterms:created>
  <dcterms:modified xsi:type="dcterms:W3CDTF">2018-03-13T03:11:27Z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